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79"/>
  </p:notesMasterIdLst>
  <p:handoutMasterIdLst>
    <p:handoutMasterId r:id="rId80"/>
  </p:handoutMasterIdLst>
  <p:sldIdLst>
    <p:sldId id="474" r:id="rId2"/>
    <p:sldId id="656" r:id="rId3"/>
    <p:sldId id="636" r:id="rId4"/>
    <p:sldId id="637" r:id="rId5"/>
    <p:sldId id="638" r:id="rId6"/>
    <p:sldId id="639" r:id="rId7"/>
    <p:sldId id="641" r:id="rId8"/>
    <p:sldId id="640" r:id="rId9"/>
    <p:sldId id="642" r:id="rId10"/>
    <p:sldId id="643" r:id="rId11"/>
    <p:sldId id="644" r:id="rId12"/>
    <p:sldId id="645" r:id="rId13"/>
    <p:sldId id="646" r:id="rId14"/>
    <p:sldId id="647" r:id="rId15"/>
    <p:sldId id="648" r:id="rId16"/>
    <p:sldId id="649" r:id="rId17"/>
    <p:sldId id="650" r:id="rId18"/>
    <p:sldId id="651" r:id="rId19"/>
    <p:sldId id="652" r:id="rId20"/>
    <p:sldId id="653" r:id="rId21"/>
    <p:sldId id="654" r:id="rId22"/>
    <p:sldId id="657" r:id="rId23"/>
    <p:sldId id="655" r:id="rId24"/>
    <p:sldId id="666" r:id="rId25"/>
    <p:sldId id="658" r:id="rId26"/>
    <p:sldId id="659" r:id="rId27"/>
    <p:sldId id="660" r:id="rId28"/>
    <p:sldId id="661" r:id="rId29"/>
    <p:sldId id="662" r:id="rId30"/>
    <p:sldId id="663" r:id="rId31"/>
    <p:sldId id="664" r:id="rId32"/>
    <p:sldId id="524" r:id="rId33"/>
    <p:sldId id="475" r:id="rId34"/>
    <p:sldId id="558" r:id="rId35"/>
    <p:sldId id="560" r:id="rId36"/>
    <p:sldId id="561" r:id="rId37"/>
    <p:sldId id="583" r:id="rId38"/>
    <p:sldId id="570" r:id="rId39"/>
    <p:sldId id="610" r:id="rId40"/>
    <p:sldId id="667" r:id="rId41"/>
    <p:sldId id="674" r:id="rId42"/>
    <p:sldId id="670" r:id="rId43"/>
    <p:sldId id="675" r:id="rId44"/>
    <p:sldId id="672" r:id="rId45"/>
    <p:sldId id="676" r:id="rId46"/>
    <p:sldId id="677" r:id="rId47"/>
    <p:sldId id="673" r:id="rId48"/>
    <p:sldId id="571" r:id="rId49"/>
    <p:sldId id="600" r:id="rId50"/>
    <p:sldId id="601" r:id="rId51"/>
    <p:sldId id="603" r:id="rId52"/>
    <p:sldId id="575" r:id="rId53"/>
    <p:sldId id="604" r:id="rId54"/>
    <p:sldId id="587" r:id="rId55"/>
    <p:sldId id="605" r:id="rId56"/>
    <p:sldId id="679" r:id="rId57"/>
    <p:sldId id="678" r:id="rId58"/>
    <p:sldId id="580" r:id="rId59"/>
    <p:sldId id="588" r:id="rId60"/>
    <p:sldId id="680" r:id="rId61"/>
    <p:sldId id="681" r:id="rId62"/>
    <p:sldId id="606" r:id="rId63"/>
    <p:sldId id="585" r:id="rId64"/>
    <p:sldId id="576" r:id="rId65"/>
    <p:sldId id="607" r:id="rId66"/>
    <p:sldId id="589" r:id="rId67"/>
    <p:sldId id="578" r:id="rId68"/>
    <p:sldId id="608" r:id="rId69"/>
    <p:sldId id="609" r:id="rId70"/>
    <p:sldId id="591" r:id="rId71"/>
    <p:sldId id="592" r:id="rId72"/>
    <p:sldId id="593" r:id="rId73"/>
    <p:sldId id="594" r:id="rId74"/>
    <p:sldId id="595" r:id="rId75"/>
    <p:sldId id="596" r:id="rId76"/>
    <p:sldId id="597" r:id="rId77"/>
    <p:sldId id="590" r:id="rId78"/>
  </p:sldIdLst>
  <p:sldSz cx="9144000" cy="6858000" type="screen4x3"/>
  <p:notesSz cx="6858000" cy="9144000"/>
  <p:embeddedFontLst>
    <p:embeddedFont>
      <p:font typeface="Consolas" panose="020B0609020204030204" pitchFamily="49" charset="0"/>
      <p:regular r:id="rId81"/>
      <p:bold r:id="rId82"/>
      <p:italic r:id="rId83"/>
      <p:boldItalic r:id="rId84"/>
    </p:embeddedFont>
    <p:embeddedFont>
      <p:font typeface="HY동녘B" panose="02030600000101010101" pitchFamily="18" charset="-127"/>
      <p:regular r:id="rId85"/>
    </p:embeddedFont>
    <p:embeddedFont>
      <p:font typeface="HY헤드라인M" panose="02030600000101010101" pitchFamily="18" charset="-127"/>
      <p:regular r:id="rId86"/>
    </p:embeddedFont>
    <p:embeddedFont>
      <p:font typeface="맑은 고딕" panose="020B0503020000020004" pitchFamily="50" charset="-127"/>
      <p:regular r:id="rId87"/>
      <p:bold r:id="rId88"/>
    </p:embeddedFont>
    <p:embeddedFont>
      <p:font typeface="HY헤드라인B" panose="02030600000101010101" pitchFamily="18" charset="-127"/>
      <p:regular r:id="rId89"/>
    </p:embeddedFont>
    <p:embeddedFont>
      <p:font typeface="Arial Black" panose="020B0A04020102020204" pitchFamily="34" charset="0"/>
      <p:bold r:id="rId90"/>
    </p:embeddedFont>
    <p:embeddedFont>
      <p:font typeface="ＭＳ Ｐゴシック" panose="020B0600070205080204" pitchFamily="34" charset="-128"/>
      <p:regular r:id="rId91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4D4D4D"/>
    <a:srgbClr val="333333"/>
    <a:srgbClr val="5F5F5F"/>
    <a:srgbClr val="33CC33"/>
    <a:srgbClr val="0066CC"/>
    <a:srgbClr val="4747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975B6F4-979A-466F-8289-2D0180AD8A8F}">
  <a:tblStyle styleId="{9975B6F4-979A-466F-8289-2D0180AD8A8F}" styleName="Table_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41201354-957C-4845-874D-1B3595AE4EE9}" styleName="Table_1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456F14A1-C576-4C16-829C-1A4E7B4B4B1B}" styleName="Table_2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82D14BF1-B226-484F-ACA2-DEE4AA2486F3}" styleName="Table_3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8F05ECE9-2283-43BC-8004-7A353E6A2F13}" styleName="Table_4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A1C7504E-DBBE-4452-ACA5-C30D51DA008B}" styleName="Table_5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997C2D62-32ED-4B1D-84E8-E28B5E14FC86}" styleName="Table_6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3D9EF9EB-8627-461B-8409-13AC165A9A0B}" styleName="Table_7"/>
  <a:tblStyle styleId="{E30224C7-90C3-44BC-AF50-2C96ADC6FC70}" styleName="Table_8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2D298278-CEF0-4AE4-BCD8-0FBFE7E7DDB2}" styleName="Table_9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84C7119A-CD1C-4BAC-A928-C6115A9DF06F}" styleName="Table_1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62BA5E0F-DE7A-4B21-A414-C7C874BCC6FE}" styleName="Table_11"/>
  <a:tblStyle styleId="{4BE1D5DA-415B-4D9A-8D7C-E917267F2801}" styleName="Table_12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CE364C2B-73F9-4E16-A4B7-33229A7BA83F}" styleName="Table_13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E62689B3-3DBE-4CD8-BA6B-A6924387F6CA}" styleName="Table_14"/>
  <a:tblStyle styleId="{1F9BA42E-4BCC-43ED-85DE-2D882978803F}" styleName="Table_15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FF3F9"/>
          </a:solidFill>
        </a:fill>
      </a:tcStyle>
    </a:wholeTbl>
    <a:band1H>
      <a:tcStyle>
        <a:tcBdr/>
        <a:fill>
          <a:solidFill>
            <a:srgbClr val="DBE5F1"/>
          </a:solidFill>
        </a:fill>
      </a:tcStyle>
    </a:band1H>
    <a:band1V>
      <a:tcStyle>
        <a:tcBdr/>
        <a:fill>
          <a:solidFill>
            <a:srgbClr val="DBE5F1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9815857C-0BED-46A0-A914-85BE9EE1D79A}" styleName="Table_16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FF3F9"/>
          </a:solidFill>
        </a:fill>
      </a:tcStyle>
    </a:wholeTbl>
    <a:band1H>
      <a:tcStyle>
        <a:tcBdr/>
        <a:fill>
          <a:solidFill>
            <a:srgbClr val="DBE5F1"/>
          </a:solidFill>
        </a:fill>
      </a:tcStyle>
    </a:band1H>
    <a:band1V>
      <a:tcStyle>
        <a:tcBdr/>
        <a:fill>
          <a:solidFill>
            <a:srgbClr val="DBE5F1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8D6FB355-1EC6-40AC-871E-C4B1EA5FCE87}" styleName="Table_17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FF3F9"/>
          </a:solidFill>
        </a:fill>
      </a:tcStyle>
    </a:wholeTbl>
    <a:band1H>
      <a:tcStyle>
        <a:tcBdr/>
        <a:fill>
          <a:solidFill>
            <a:srgbClr val="DBE5F1"/>
          </a:solidFill>
        </a:fill>
      </a:tcStyle>
    </a:band1H>
    <a:band1V>
      <a:tcStyle>
        <a:tcBdr/>
        <a:fill>
          <a:solidFill>
            <a:srgbClr val="DBE5F1"/>
          </a:solidFill>
        </a:fill>
      </a:tcStyle>
    </a:band1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ABC81790-5D62-467F-802C-A5A01ED8C968}" styleName="Table_18"/>
  <a:tblStyle styleId="{6C478DAD-9B43-4B09-940B-A1742BFEB668}" styleName="Table_19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3D0274ED-A9B6-4B47-B6FB-59E21AF338C4}" styleName="Table_2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A55372E5-2FCE-4424-B7AF-6E7752B334E2}" styleName="Table_21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F8D5616D-8DCB-410A-BD4B-9A534A9E3345}" styleName="Table_22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1DD4B5B2-80D1-4F8A-8EBE-17BA86451743}" styleName="Table_23"/>
  <a:tblStyle styleId="{712BE7F0-65D4-40C1-95EB-DA1E34D98836}" styleName="Table_24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45E9D3E6-46D0-4CB6-BB77-CC0BAB39B98F}" styleName="Table_25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4B5161A6-B5D0-4D1A-B64B-EC73C6F225ED}" styleName="Table_26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02" autoAdjust="0"/>
    <p:restoredTop sz="91106" autoAdjust="0"/>
  </p:normalViewPr>
  <p:slideViewPr>
    <p:cSldViewPr>
      <p:cViewPr varScale="1">
        <p:scale>
          <a:sx n="87" d="100"/>
          <a:sy n="87" d="100"/>
        </p:scale>
        <p:origin x="-28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>
        <p:scale>
          <a:sx n="60" d="100"/>
          <a:sy n="60" d="100"/>
        </p:scale>
        <p:origin x="-3366" y="-25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font" Target="fonts/font4.fntdata"/><Relationship Id="rId89" Type="http://schemas.openxmlformats.org/officeDocument/2006/relationships/font" Target="fonts/font9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87" Type="http://schemas.openxmlformats.org/officeDocument/2006/relationships/font" Target="fonts/font7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2.fntdata"/><Relationship Id="rId90" Type="http://schemas.openxmlformats.org/officeDocument/2006/relationships/font" Target="fonts/font10.fntdata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handoutMaster" Target="handoutMasters/handoutMaster1.xml"/><Relationship Id="rId85" Type="http://schemas.openxmlformats.org/officeDocument/2006/relationships/font" Target="fonts/font5.fntdata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3.fntdata"/><Relationship Id="rId88" Type="http://schemas.openxmlformats.org/officeDocument/2006/relationships/font" Target="fonts/font8.fntdata"/><Relationship Id="rId9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1.fntdata"/><Relationship Id="rId86" Type="http://schemas.openxmlformats.org/officeDocument/2006/relationships/font" Target="fonts/font6.fntdata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4A331-2F52-41B2-9110-87D328EAE88B}" type="datetimeFigureOut">
              <a:rPr lang="ko-KR" altLang="en-US" smtClean="0"/>
              <a:t>2016-03-08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B94879-DD20-4B51-A8AB-949CB8894C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1717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ko-KR"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703887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31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33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34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35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36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38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39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40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41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42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43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44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45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46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47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48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49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50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51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52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53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54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55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56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57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58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59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60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61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62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63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64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65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66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67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68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69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71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72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73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74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75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76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altLang="ko-KR" sz="1200" b="0" i="0" u="none" strike="noStrike" cap="none" baseline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ko-KR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4843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ko-KR" sz="1200" b="0" i="0" u="none" strike="noStrike" cap="none" baseline="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ko-KR" sz="1200" b="0" i="0" u="none" strike="noStrike" cap="none" baseline="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ko-KR" sz="1200" b="0" i="0" u="none" strike="noStrike" cap="none" baseline="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0" y="-21546"/>
            <a:ext cx="9144000" cy="165034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7000"/>
                  <a:lumOff val="33000"/>
                </a:schemeClr>
              </a:gs>
              <a:gs pos="61000">
                <a:srgbClr val="A8C5E9">
                  <a:lumMod val="100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6350">
            <a:noFill/>
          </a:ln>
          <a:effectLst>
            <a:softEdge rad="317500"/>
          </a:effectLst>
          <a:scene3d>
            <a:camera prst="orthographicFront"/>
            <a:lightRig rig="threePt" dir="t"/>
          </a:scene3d>
          <a:sp3d extrusionH="254000" prstMaterial="softEdge">
            <a:extrusionClr>
              <a:schemeClr val="tx1"/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>
            <a:off x="-14895" y="892808"/>
            <a:ext cx="7251191" cy="0"/>
          </a:xfrm>
          <a:prstGeom prst="line">
            <a:avLst/>
          </a:prstGeom>
          <a:ln w="44450"/>
          <a:effectLst>
            <a:outerShdw blurRad="508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제목 1"/>
          <p:cNvSpPr txBox="1">
            <a:spLocks/>
          </p:cNvSpPr>
          <p:nvPr/>
        </p:nvSpPr>
        <p:spPr>
          <a:xfrm>
            <a:off x="323528" y="112427"/>
            <a:ext cx="6912768" cy="69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628650" algn="l"/>
                <a:tab pos="1343025" algn="l"/>
              </a:tabLst>
            </a:pPr>
            <a:endParaRPr lang="ko-KR" altLang="en-US" sz="3600" b="1" spc="-150" dirty="0">
              <a:latin typeface="HY헤드라인B" pitchFamily="18" charset="-127"/>
              <a:ea typeface="HY헤드라인B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-21546"/>
            <a:ext cx="8229600" cy="914354"/>
          </a:xfrm>
        </p:spPr>
        <p:txBody>
          <a:bodyPr anchor="ctr">
            <a:normAutofit/>
          </a:bodyPr>
          <a:lstStyle>
            <a:lvl1pPr algn="l">
              <a:defRPr sz="3600" b="1">
                <a:solidFill>
                  <a:schemeClr val="accent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12" name="AutoShape 39"/>
          <p:cNvSpPr>
            <a:spLocks noChangeArrowheads="1"/>
          </p:cNvSpPr>
          <p:nvPr/>
        </p:nvSpPr>
        <p:spPr bwMode="auto">
          <a:xfrm>
            <a:off x="8532440" y="6452622"/>
            <a:ext cx="471735" cy="279321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endParaRPr lang="ko-KR" altLang="en-US" sz="1100"/>
          </a:p>
        </p:txBody>
      </p:sp>
      <p:sp>
        <p:nvSpPr>
          <p:cNvPr id="13" name="AutoShape 40"/>
          <p:cNvSpPr>
            <a:spLocks noChangeArrowheads="1"/>
          </p:cNvSpPr>
          <p:nvPr/>
        </p:nvSpPr>
        <p:spPr bwMode="auto">
          <a:xfrm>
            <a:off x="8569236" y="6481911"/>
            <a:ext cx="399727" cy="2213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endParaRPr lang="ko-KR" altLang="en-US" sz="700"/>
          </a:p>
        </p:txBody>
      </p:sp>
      <p:sp>
        <p:nvSpPr>
          <p:cNvPr id="1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539616" y="6456048"/>
            <a:ext cx="471735" cy="250032"/>
          </a:xfrm>
        </p:spPr>
        <p:txBody>
          <a:bodyPr anchor="ctr"/>
          <a:lstStyle>
            <a:lvl1pPr algn="ctr">
              <a:defRPr sz="1100" b="0">
                <a:solidFill>
                  <a:schemeClr val="tx1"/>
                </a:solidFill>
                <a:effectLst/>
                <a:latin typeface="HY헤드라인M" pitchFamily="18" charset="-127"/>
                <a:ea typeface="HY헤드라인M" pitchFamily="18" charset="-127"/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ko-KR" sz="1200" b="0" i="0" u="none" strike="noStrike" cap="none" baseline="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3"/>
          </p:nvPr>
        </p:nvSpPr>
        <p:spPr>
          <a:xfrm>
            <a:off x="450688" y="1196752"/>
            <a:ext cx="8318411" cy="5040213"/>
          </a:xfrm>
        </p:spPr>
        <p:txBody>
          <a:bodyPr/>
          <a:lstStyle>
            <a:lvl1pPr marL="271463" indent="-271463">
              <a:buFont typeface="Wingdings" panose="05000000000000000000" pitchFamily="2" charset="2"/>
              <a:buChar char="§"/>
              <a:defRPr sz="2400"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>
              <a:defRPr sz="1800"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>
              <a:defRPr sz="1400"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>
              <a:defRPr sz="1400"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>
              <a:defRPr sz="1400"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1" b="19145"/>
          <a:stretch/>
        </p:blipFill>
        <p:spPr>
          <a:xfrm>
            <a:off x="7424072" y="1"/>
            <a:ext cx="1828448" cy="1196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292088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304072" y="332656"/>
            <a:ext cx="8568952" cy="4717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 extrusionH="177800">
            <a:bevelT w="44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87624" y="343359"/>
            <a:ext cx="7344816" cy="434940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chemeClr val="bg2">
                    <a:lumMod val="1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358771"/>
            <a:ext cx="351615" cy="419528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592"/>
          </a:xfrm>
        </p:spPr>
        <p:txBody>
          <a:bodyPr>
            <a:normAutofit/>
          </a:bodyPr>
          <a:lstStyle>
            <a:lvl1pPr marL="0" indent="0">
              <a:buFont typeface="Wingdings" pitchFamily="2" charset="2"/>
              <a:buNone/>
              <a:defRPr sz="2000" b="1" baseline="0">
                <a:solidFill>
                  <a:srgbClr val="4747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285750" indent="-166688">
              <a:buFont typeface="Wingdings" pitchFamily="2" charset="2"/>
              <a:buChar char="§"/>
              <a:defRPr sz="1600" b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569913" indent="-166688">
              <a:defRPr sz="1400" b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795338" indent="-166688">
              <a:defRPr sz="1050" b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973138" indent="-177800">
              <a:defRPr sz="1050" b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8059719" y="6401861"/>
            <a:ext cx="902618" cy="272584"/>
          </a:xfrm>
        </p:spPr>
        <p:txBody>
          <a:bodyPr/>
          <a:lstStyle>
            <a:lvl1pPr>
              <a:defRPr sz="1400" b="1"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8172400" y="6401860"/>
            <a:ext cx="677256" cy="2674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 extrusionH="177800">
            <a:bevelT w="44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 descr="robotis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3528" y="6401861"/>
            <a:ext cx="1296144" cy="237964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206928" y="6401861"/>
            <a:ext cx="586408" cy="263706"/>
          </a:xfrm>
        </p:spPr>
        <p:txBody>
          <a:bodyPr/>
          <a:lstStyle>
            <a:lvl1pPr algn="ctr">
              <a:defRPr sz="1400">
                <a:latin typeface="Arial Black" pitchFamily="34" charset="0"/>
                <a:ea typeface="HY동녘B" pitchFamily="18" charset="-127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‹#›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1" b="19145"/>
          <a:stretch/>
        </p:blipFill>
        <p:spPr>
          <a:xfrm>
            <a:off x="8070961" y="228351"/>
            <a:ext cx="880134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8172400" y="6309320"/>
            <a:ext cx="677256" cy="3600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 extrusionH="177800">
            <a:bevelT w="44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206928" y="6300442"/>
            <a:ext cx="586408" cy="365125"/>
          </a:xfrm>
        </p:spPr>
        <p:txBody>
          <a:bodyPr/>
          <a:lstStyle>
            <a:lvl1pPr algn="ctr">
              <a:defRPr sz="1400">
                <a:latin typeface="Arial Black" pitchFamily="34" charset="0"/>
                <a:ea typeface="HY동녘B" pitchFamily="18" charset="-127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‹#›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ko-KR" sz="1200" b="0" i="0" u="none" strike="noStrike" cap="none" baseline="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ko-KR" sz="1200" b="0" i="0" u="none" strike="noStrike" cap="none" baseline="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ko-KR" sz="1200" b="0" i="0" u="none" strike="noStrike" cap="none" baseline="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ko-KR" sz="1200" b="0" i="0" u="none" strike="noStrike" cap="none" baseline="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ko-KR" sz="1200" b="0" i="0" u="none" strike="noStrike" cap="none" baseline="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lang="ko-KR" sz="1200" b="0" i="0" u="none" strike="noStrike" cap="none" baseline="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ko-KR" sz="1200" b="0" i="0" u="none" strike="noStrike" cap="none" baseline="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ko-KR" sz="1200" b="0" i="0" u="none" strike="noStrike" cap="none" baseline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om.odroid.com/sigong/blog/blog_list.php?bid=14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om.odroid.com/sigong/blog/blog_list.php?bid=13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ROBOTIS-GIT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source=images&amp;cd=&amp;cad=rja&amp;uact=8&amp;ved=0ahUKEwi3zLz5xd3KAhXj5aYKHXn1A8EQjRwIBw&amp;url=http://opkiss.tistory.com/430&amp;psig=AFQjCNF_1POZzhGXZ5y8qyKMf3oYEPUMhw&amp;ust=1454655928458323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3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Relationship Id="rId1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4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4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4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4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avi"/><Relationship Id="rId1" Type="http://schemas.microsoft.com/office/2007/relationships/media" Target="../media/media6.avi"/><Relationship Id="rId5" Type="http://schemas.openxmlformats.org/officeDocument/2006/relationships/image" Target="../media/image52.png"/><Relationship Id="rId4" Type="http://schemas.openxmlformats.org/officeDocument/2006/relationships/notesSlide" Target="../notesSlides/notesSlide5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avi"/><Relationship Id="rId1" Type="http://schemas.microsoft.com/office/2007/relationships/media" Target="../media/media7.avi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5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avi"/><Relationship Id="rId1" Type="http://schemas.microsoft.com/office/2007/relationships/media" Target="../media/media8.avi"/><Relationship Id="rId5" Type="http://schemas.openxmlformats.org/officeDocument/2006/relationships/image" Target="../media/image54.png"/><Relationship Id="rId4" Type="http://schemas.openxmlformats.org/officeDocument/2006/relationships/notesSlide" Target="../notesSlides/notesSlide6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://support.robotis.com/en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ko-KR" sz="5400" dirty="0" err="1" smtClean="0"/>
              <a:t>Dynamixel</a:t>
            </a:r>
            <a:r>
              <a:rPr lang="en-US" altLang="ko-KR" sz="5400" dirty="0" smtClean="0"/>
              <a:t> SDK</a:t>
            </a:r>
            <a:endParaRPr lang="ko-KR" altLang="en-US" sz="5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ODROID Application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677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 descr="C:\Users\Platform\Desktop\tutorial\wizard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78191"/>
            <a:ext cx="3797712" cy="287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108" y="102837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10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39552" y="1414221"/>
            <a:ext cx="756084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1. Choose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baudrate</a:t>
            </a:r>
            <a:r>
              <a:rPr lang="en-US" altLang="ko-KR" sz="1800" dirty="0" smtClean="0">
                <a:solidFill>
                  <a:schemeClr val="tx1"/>
                </a:solidFill>
              </a:rPr>
              <a:t> which you want to use to scan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Dynamixels</a:t>
            </a:r>
            <a:endParaRPr lang="en-US" altLang="ko-KR" sz="1800" dirty="0" smtClean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1" y="1715016"/>
            <a:ext cx="8604449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>
                <a:solidFill>
                  <a:schemeClr val="tx1"/>
                </a:solidFill>
              </a:rPr>
              <a:t>2</a:t>
            </a:r>
            <a:r>
              <a:rPr lang="en-US" altLang="ko-KR" sz="1800" dirty="0" smtClean="0">
                <a:solidFill>
                  <a:schemeClr val="tx1"/>
                </a:solidFill>
              </a:rPr>
              <a:t>. Select DXL 2.0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539550" y="2015811"/>
            <a:ext cx="8604449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3. Start searching</a:t>
            </a:r>
          </a:p>
        </p:txBody>
      </p:sp>
      <p:pic>
        <p:nvPicPr>
          <p:cNvPr id="5123" name="Picture 3" descr="C:\Users\Platform\Desktop\tutorial\wizard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288" y="3478191"/>
            <a:ext cx="3797711" cy="28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2051720" y="3982247"/>
            <a:ext cx="1368152" cy="122413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3462018" y="4697486"/>
            <a:ext cx="893958" cy="28803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6" name="설명선 1 15"/>
          <p:cNvSpPr/>
          <p:nvPr/>
        </p:nvSpPr>
        <p:spPr>
          <a:xfrm>
            <a:off x="3159834" y="5710439"/>
            <a:ext cx="373269" cy="385963"/>
          </a:xfrm>
          <a:prstGeom prst="borderCallout1">
            <a:avLst>
              <a:gd name="adj1" fmla="val -4718"/>
              <a:gd name="adj2" fmla="val 42762"/>
              <a:gd name="adj3" fmla="val -126649"/>
              <a:gd name="adj4" fmla="val -19564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1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8" name="설명선 1 17"/>
          <p:cNvSpPr/>
          <p:nvPr/>
        </p:nvSpPr>
        <p:spPr>
          <a:xfrm>
            <a:off x="4082002" y="5422407"/>
            <a:ext cx="373269" cy="385963"/>
          </a:xfrm>
          <a:prstGeom prst="borderCallout1">
            <a:avLst>
              <a:gd name="adj1" fmla="val -4718"/>
              <a:gd name="adj2" fmla="val 42762"/>
              <a:gd name="adj3" fmla="val -106534"/>
              <a:gd name="adj4" fmla="val -17253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3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462018" y="3975396"/>
            <a:ext cx="893958" cy="28803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2" name="설명선 1 21"/>
          <p:cNvSpPr/>
          <p:nvPr/>
        </p:nvSpPr>
        <p:spPr>
          <a:xfrm>
            <a:off x="4010856" y="3478191"/>
            <a:ext cx="373269" cy="385963"/>
          </a:xfrm>
          <a:prstGeom prst="borderCallout1">
            <a:avLst>
              <a:gd name="adj1" fmla="val 95859"/>
              <a:gd name="adj2" fmla="val 21962"/>
              <a:gd name="adj3" fmla="val 123675"/>
              <a:gd name="adj4" fmla="val -10320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3" name="설명선 1 22"/>
          <p:cNvSpPr/>
          <p:nvPr/>
        </p:nvSpPr>
        <p:spPr>
          <a:xfrm>
            <a:off x="399560" y="4289380"/>
            <a:ext cx="373269" cy="385963"/>
          </a:xfrm>
          <a:prstGeom prst="borderCallout1">
            <a:avLst>
              <a:gd name="adj1" fmla="val 39983"/>
              <a:gd name="adj2" fmla="val 93605"/>
              <a:gd name="adj3" fmla="val -23838"/>
              <a:gd name="adj4" fmla="val 153764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4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971600" y="3925157"/>
            <a:ext cx="893958" cy="28803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5" name="설명선 1 24"/>
          <p:cNvSpPr/>
          <p:nvPr/>
        </p:nvSpPr>
        <p:spPr>
          <a:xfrm>
            <a:off x="5076057" y="4594315"/>
            <a:ext cx="361640" cy="385963"/>
          </a:xfrm>
          <a:prstGeom prst="borderCallout1">
            <a:avLst>
              <a:gd name="adj1" fmla="val 39983"/>
              <a:gd name="adj2" fmla="val 93605"/>
              <a:gd name="adj3" fmla="val -23838"/>
              <a:gd name="adj4" fmla="val 153764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5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648096" y="4213189"/>
            <a:ext cx="1796500" cy="30493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39549" y="2316606"/>
            <a:ext cx="8604449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>
                <a:solidFill>
                  <a:schemeClr val="tx1"/>
                </a:solidFill>
              </a:rPr>
              <a:t>4</a:t>
            </a:r>
            <a:r>
              <a:rPr lang="en-US" altLang="ko-KR" sz="1800" dirty="0" smtClean="0">
                <a:solidFill>
                  <a:schemeClr val="tx1"/>
                </a:solidFill>
              </a:rPr>
              <a:t>. Choose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1800" dirty="0" smtClean="0">
                <a:solidFill>
                  <a:schemeClr val="tx1"/>
                </a:solidFill>
              </a:rPr>
              <a:t> that you want to edit its setting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539548" y="2766007"/>
            <a:ext cx="8604449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5. Modify as: 1</a:t>
            </a:r>
            <a:r>
              <a:rPr lang="en-US" altLang="ko-KR" sz="1800" baseline="30000" dirty="0" smtClean="0">
                <a:solidFill>
                  <a:schemeClr val="tx1"/>
                </a:solidFill>
              </a:rPr>
              <a:t>st</a:t>
            </a:r>
            <a:r>
              <a:rPr lang="en-US" altLang="ko-KR" sz="1800" dirty="0" smtClean="0">
                <a:solidFill>
                  <a:schemeClr val="tx1"/>
                </a:solidFill>
              </a:rPr>
              <a:t>  DXL : ID = 1 /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BaudRate</a:t>
            </a:r>
            <a:r>
              <a:rPr lang="en-US" altLang="ko-KR" sz="1800" dirty="0">
                <a:solidFill>
                  <a:schemeClr val="tx1"/>
                </a:solidFill>
              </a:rPr>
              <a:t> </a:t>
            </a:r>
            <a:r>
              <a:rPr lang="en-US" altLang="ko-KR" sz="1800" dirty="0" smtClean="0">
                <a:solidFill>
                  <a:schemeClr val="tx1"/>
                </a:solidFill>
              </a:rPr>
              <a:t>= 3</a:t>
            </a:r>
          </a:p>
          <a:p>
            <a:r>
              <a:rPr lang="en-US" altLang="ko-KR" sz="1800" dirty="0">
                <a:solidFill>
                  <a:schemeClr val="tx1"/>
                </a:solidFill>
              </a:rPr>
              <a:t> </a:t>
            </a:r>
            <a:r>
              <a:rPr lang="en-US" altLang="ko-KR" sz="1800" dirty="0" smtClean="0">
                <a:solidFill>
                  <a:schemeClr val="tx1"/>
                </a:solidFill>
              </a:rPr>
              <a:t>                     2</a:t>
            </a:r>
            <a:r>
              <a:rPr lang="en-US" altLang="ko-KR" sz="1800" baseline="30000" dirty="0" smtClean="0">
                <a:solidFill>
                  <a:schemeClr val="tx1"/>
                </a:solidFill>
              </a:rPr>
              <a:t>nd</a:t>
            </a:r>
            <a:r>
              <a:rPr lang="en-US" altLang="ko-KR" sz="1800" dirty="0" smtClean="0">
                <a:solidFill>
                  <a:schemeClr val="tx1"/>
                </a:solidFill>
              </a:rPr>
              <a:t> DXL : ID = 2 /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BaudRate</a:t>
            </a:r>
            <a:r>
              <a:rPr lang="en-US" altLang="ko-KR" sz="1800" dirty="0" smtClean="0">
                <a:solidFill>
                  <a:schemeClr val="tx1"/>
                </a:solidFill>
              </a:rPr>
              <a:t> = 3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2849334" y="108710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setting</a:t>
            </a:r>
          </a:p>
        </p:txBody>
      </p:sp>
    </p:spTree>
    <p:extLst>
      <p:ext uri="{BB962C8B-B14F-4D97-AF65-F5344CB8AC3E}">
        <p14:creationId xmlns:p14="http://schemas.microsoft.com/office/powerpoint/2010/main" val="307334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108" y="102837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11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2718425" y="108710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ODROID OS setting</a:t>
            </a:r>
          </a:p>
        </p:txBody>
      </p:sp>
      <p:pic>
        <p:nvPicPr>
          <p:cNvPr id="6146" name="Picture 2" descr="C:\Users\Platform\Desktop\tutorial\O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2576"/>
            <a:ext cx="8950929" cy="447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2164950" y="2799984"/>
            <a:ext cx="2880665" cy="350507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2" name="설명선 1 11"/>
          <p:cNvSpPr/>
          <p:nvPr/>
        </p:nvSpPr>
        <p:spPr>
          <a:xfrm>
            <a:off x="5460283" y="3424744"/>
            <a:ext cx="373269" cy="385963"/>
          </a:xfrm>
          <a:prstGeom prst="borderCallout1">
            <a:avLst>
              <a:gd name="adj1" fmla="val 22102"/>
              <a:gd name="adj2" fmla="val 3474"/>
              <a:gd name="adj3" fmla="val 2983"/>
              <a:gd name="adj4" fmla="val -102762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1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9552" y="1574938"/>
            <a:ext cx="756084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1. Download ODROID OS image (*.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img.xz</a:t>
            </a:r>
            <a:r>
              <a:rPr lang="en-US" altLang="ko-KR" sz="2000" dirty="0" smtClean="0">
                <a:solidFill>
                  <a:schemeClr val="tx1"/>
                </a:solidFill>
              </a:rPr>
              <a:t> file)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5469998" y="3976459"/>
            <a:ext cx="2846417" cy="576064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b="1" dirty="0" smtClean="0">
                <a:solidFill>
                  <a:schemeClr val="tx1"/>
                </a:solidFill>
              </a:rPr>
              <a:t>Ubuntu 15.XX : </a:t>
            </a:r>
            <a:r>
              <a:rPr lang="en-US" altLang="ko-KR" b="1" dirty="0" err="1" smtClean="0">
                <a:solidFill>
                  <a:schemeClr val="tx1"/>
                </a:solidFill>
              </a:rPr>
              <a:t>ubuntu</a:t>
            </a:r>
            <a:r>
              <a:rPr lang="en-US" altLang="ko-KR" b="1" dirty="0" smtClean="0">
                <a:solidFill>
                  <a:schemeClr val="tx1"/>
                </a:solidFill>
              </a:rPr>
              <a:t> mate</a:t>
            </a:r>
          </a:p>
          <a:p>
            <a:r>
              <a:rPr lang="en-US" altLang="ko-KR" b="1" dirty="0" smtClean="0">
                <a:solidFill>
                  <a:schemeClr val="tx1"/>
                </a:solidFill>
              </a:rPr>
              <a:t>Ubuntu 14.XX : </a:t>
            </a:r>
            <a:r>
              <a:rPr lang="en-US" altLang="ko-KR" b="1" dirty="0" err="1">
                <a:solidFill>
                  <a:schemeClr val="tx1"/>
                </a:solidFill>
              </a:rPr>
              <a:t>L</a:t>
            </a:r>
            <a:r>
              <a:rPr lang="en-US" altLang="ko-KR" b="1" dirty="0" err="1" smtClean="0">
                <a:solidFill>
                  <a:schemeClr val="tx1"/>
                </a:solidFill>
              </a:rPr>
              <a:t>ubuntu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455569" y="4720888"/>
            <a:ext cx="2859580" cy="731002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b="1" dirty="0" smtClean="0">
                <a:solidFill>
                  <a:schemeClr val="tx1"/>
                </a:solidFill>
              </a:rPr>
              <a:t>Unzip *.</a:t>
            </a:r>
            <a:r>
              <a:rPr lang="en-US" altLang="ko-KR" b="1" dirty="0" err="1" smtClean="0">
                <a:solidFill>
                  <a:schemeClr val="tx1"/>
                </a:solidFill>
              </a:rPr>
              <a:t>img.xz</a:t>
            </a:r>
            <a:r>
              <a:rPr lang="en-US" altLang="ko-KR" b="1" dirty="0" smtClean="0">
                <a:solidFill>
                  <a:schemeClr val="tx1"/>
                </a:solidFill>
              </a:rPr>
              <a:t> file with 7-zip</a:t>
            </a:r>
          </a:p>
          <a:p>
            <a:pPr algn="ctr"/>
            <a:endParaRPr lang="en-US" altLang="ko-KR" b="1" dirty="0">
              <a:solidFill>
                <a:schemeClr val="tx1"/>
              </a:solidFill>
            </a:endParaRPr>
          </a:p>
          <a:p>
            <a:r>
              <a:rPr lang="ko-KR" altLang="en-US" dirty="0">
                <a:solidFill>
                  <a:schemeClr val="tx1"/>
                </a:solidFill>
              </a:rPr>
              <a:t>→</a:t>
            </a:r>
            <a:r>
              <a:rPr lang="en-US" altLang="ko-KR" b="1" dirty="0" smtClean="0">
                <a:solidFill>
                  <a:schemeClr val="tx1"/>
                </a:solidFill>
              </a:rPr>
              <a:t> extract  *.</a:t>
            </a:r>
            <a:r>
              <a:rPr lang="en-US" altLang="ko-KR" b="1" dirty="0" err="1" smtClean="0">
                <a:solidFill>
                  <a:schemeClr val="tx1"/>
                </a:solidFill>
              </a:rPr>
              <a:t>img</a:t>
            </a:r>
            <a:r>
              <a:rPr lang="en-US" altLang="ko-KR" b="1" dirty="0" smtClean="0">
                <a:solidFill>
                  <a:schemeClr val="tx1"/>
                </a:solidFill>
              </a:rPr>
              <a:t> file 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07504" y="1912576"/>
            <a:ext cx="8064896" cy="436304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rgbClr val="0000FF"/>
                </a:solidFill>
              </a:rPr>
              <a:t>D/L | </a:t>
            </a:r>
            <a:r>
              <a:rPr lang="en-US" altLang="ko-KR" sz="1200" b="1" u="sng" dirty="0" smtClean="0">
                <a:solidFill>
                  <a:srgbClr val="0000FF"/>
                </a:solidFill>
              </a:rPr>
              <a:t>http</a:t>
            </a:r>
            <a:r>
              <a:rPr lang="en-US" altLang="ko-KR" sz="1200" b="1" u="sng" dirty="0">
                <a:solidFill>
                  <a:srgbClr val="0000FF"/>
                </a:solidFill>
              </a:rPr>
              <a:t>://odroid.com/dokuwiki/doku.php?id=en:xu3_release_linux_ubuntu</a:t>
            </a:r>
            <a:endParaRPr lang="en-US" altLang="ko-KR" sz="1200" b="1" u="sng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06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latform\Desktop\tutorial\imager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42321"/>
            <a:ext cx="5716588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108" y="102837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12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18299" y="3923618"/>
            <a:ext cx="2757557" cy="31575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2" name="설명선 1 11"/>
          <p:cNvSpPr/>
          <p:nvPr/>
        </p:nvSpPr>
        <p:spPr>
          <a:xfrm>
            <a:off x="3690652" y="4141031"/>
            <a:ext cx="373269" cy="385963"/>
          </a:xfrm>
          <a:prstGeom prst="borderCallout1">
            <a:avLst>
              <a:gd name="adj1" fmla="val 22102"/>
              <a:gd name="adj2" fmla="val 3474"/>
              <a:gd name="adj3" fmla="val 2983"/>
              <a:gd name="adj4" fmla="val -102762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1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9552" y="1574938"/>
            <a:ext cx="756084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1. Download Win32 Disk Imager for ODROID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4288375" y="4093505"/>
            <a:ext cx="1967765" cy="481014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b="1" dirty="0" err="1" smtClean="0">
                <a:solidFill>
                  <a:schemeClr val="tx1"/>
                </a:solidFill>
              </a:rPr>
              <a:t>Exract</a:t>
            </a:r>
            <a:r>
              <a:rPr lang="en-US" altLang="ko-KR" b="1" dirty="0" smtClean="0">
                <a:solidFill>
                  <a:schemeClr val="tx1"/>
                </a:solidFill>
              </a:rPr>
              <a:t> and install it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718425" y="108710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ODROID OS setting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44542" y="2181908"/>
            <a:ext cx="5465608" cy="455003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rgbClr val="0000FF"/>
                </a:solidFill>
              </a:rPr>
              <a:t>D/L | </a:t>
            </a:r>
            <a:r>
              <a:rPr lang="en-US" altLang="ko-KR" sz="1200" b="1" u="sng" dirty="0" smtClean="0">
                <a:solidFill>
                  <a:srgbClr val="0000FF"/>
                </a:solidFill>
              </a:rPr>
              <a:t>http</a:t>
            </a:r>
            <a:r>
              <a:rPr lang="en-US" altLang="ko-KR" sz="1200" b="1" u="sng" dirty="0">
                <a:solidFill>
                  <a:srgbClr val="0000FF"/>
                </a:solidFill>
              </a:rPr>
              <a:t>://dn.odroid.com/DiskImager_ODROID/</a:t>
            </a:r>
            <a:endParaRPr lang="en-US" altLang="ko-KR" sz="1200" b="1" u="sng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10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latform\Desktop\tutorial\imager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573981" cy="421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108" y="102837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</a:t>
            </a:r>
            <a:r>
              <a:rPr lang="en-US" altLang="ko-KR" dirty="0" smtClean="0"/>
              <a:t>Settings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13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9552" y="1574938"/>
            <a:ext cx="756084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Win XP, Win 7 users : See following at 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339595" y="1871728"/>
            <a:ext cx="46241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>
                <a:hlinkClick r:id="rId4"/>
              </a:rPr>
              <a:t>http://com.odroid.com/sigong/blog/blog_list.php?bid=144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2718425" y="108710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ODROID OS setting</a:t>
            </a:r>
          </a:p>
        </p:txBody>
      </p:sp>
    </p:spTree>
    <p:extLst>
      <p:ext uri="{BB962C8B-B14F-4D97-AF65-F5344CB8AC3E}">
        <p14:creationId xmlns:p14="http://schemas.microsoft.com/office/powerpoint/2010/main" val="135477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108" y="102837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14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9552" y="1574938"/>
            <a:ext cx="756084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Linux users : See following at</a:t>
            </a:r>
          </a:p>
        </p:txBody>
      </p:sp>
      <p:pic>
        <p:nvPicPr>
          <p:cNvPr id="9218" name="Picture 2" descr="C:\Users\Platform\Desktop\tutorial\imager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6832"/>
            <a:ext cx="5904656" cy="435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>
            <a:hlinkClick r:id="rId4"/>
          </p:cNvPr>
          <p:cNvSpPr/>
          <p:nvPr/>
        </p:nvSpPr>
        <p:spPr>
          <a:xfrm>
            <a:off x="4067944" y="1582670"/>
            <a:ext cx="4878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>
                <a:hlinkClick r:id="rId4"/>
              </a:rPr>
              <a:t>http://com.odroid.com/sigong/blog/blog_list.php?bid=130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2718425" y="108710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ODROID OS setting</a:t>
            </a:r>
          </a:p>
        </p:txBody>
      </p:sp>
    </p:spTree>
    <p:extLst>
      <p:ext uri="{BB962C8B-B14F-4D97-AF65-F5344CB8AC3E}">
        <p14:creationId xmlns:p14="http://schemas.microsoft.com/office/powerpoint/2010/main" val="81369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Platform\Desktop\tutorial\for wr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02488"/>
            <a:ext cx="7688907" cy="4233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108" y="102837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15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499992" y="5145086"/>
            <a:ext cx="464400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>
                <a:solidFill>
                  <a:schemeClr val="tx1"/>
                </a:solidFill>
              </a:rPr>
              <a:t>2</a:t>
            </a:r>
            <a:r>
              <a:rPr lang="en-US" altLang="ko-KR" sz="2000" dirty="0" smtClean="0">
                <a:solidFill>
                  <a:schemeClr val="tx1"/>
                </a:solidFill>
              </a:rPr>
              <a:t>. Choose *.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img</a:t>
            </a:r>
            <a:r>
              <a:rPr lang="en-US" altLang="ko-KR" sz="2000" dirty="0" smtClean="0">
                <a:solidFill>
                  <a:schemeClr val="tx1"/>
                </a:solidFill>
              </a:rPr>
              <a:t> file to write on the </a:t>
            </a:r>
            <a:r>
              <a:rPr lang="en-US" altLang="ja-JP" sz="2000" dirty="0" err="1" smtClean="0">
                <a:solidFill>
                  <a:schemeClr val="tx1"/>
                </a:solidFill>
              </a:rPr>
              <a:t>μ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SD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499992" y="5441876"/>
            <a:ext cx="453650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3. Open</a:t>
            </a:r>
            <a:r>
              <a:rPr lang="ko-KR" altLang="en-US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</a:rPr>
              <a:t>*.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img</a:t>
            </a:r>
            <a:r>
              <a:rPr lang="en-US" altLang="ko-KR" sz="2000" dirty="0" smtClean="0">
                <a:solidFill>
                  <a:schemeClr val="tx1"/>
                </a:solidFill>
              </a:rPr>
              <a:t> file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4499991" y="5738666"/>
            <a:ext cx="453650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4. Select </a:t>
            </a:r>
            <a:r>
              <a:rPr lang="en-US" altLang="ja-JP" sz="2000" dirty="0" err="1">
                <a:solidFill>
                  <a:schemeClr val="tx1"/>
                </a:solidFill>
              </a:rPr>
              <a:t>μ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SD</a:t>
            </a:r>
            <a:r>
              <a:rPr lang="en-US" altLang="ko-KR" sz="2000" dirty="0" smtClean="0">
                <a:solidFill>
                  <a:schemeClr val="tx1"/>
                </a:solidFill>
              </a:rPr>
              <a:t> Drive</a:t>
            </a:r>
          </a:p>
        </p:txBody>
      </p:sp>
      <p:sp>
        <p:nvSpPr>
          <p:cNvPr id="14" name="설명선 1 13"/>
          <p:cNvSpPr/>
          <p:nvPr/>
        </p:nvSpPr>
        <p:spPr>
          <a:xfrm>
            <a:off x="3823042" y="6157478"/>
            <a:ext cx="373269" cy="385963"/>
          </a:xfrm>
          <a:prstGeom prst="borderCallout1">
            <a:avLst>
              <a:gd name="adj1" fmla="val 46688"/>
              <a:gd name="adj2" fmla="val -1149"/>
              <a:gd name="adj3" fmla="val 18628"/>
              <a:gd name="adj4" fmla="val -42675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3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499989" y="6036927"/>
            <a:ext cx="4536507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5. Write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2627784" y="2324923"/>
            <a:ext cx="216024" cy="23998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843808" y="2324922"/>
            <a:ext cx="432048" cy="23998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322120" y="3452295"/>
            <a:ext cx="487698" cy="23998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170718" y="6028153"/>
            <a:ext cx="487698" cy="23998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419745" y="3566594"/>
            <a:ext cx="589931" cy="43204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2" name="설명선 1 21"/>
          <p:cNvSpPr/>
          <p:nvPr/>
        </p:nvSpPr>
        <p:spPr>
          <a:xfrm>
            <a:off x="2470539" y="2679786"/>
            <a:ext cx="373269" cy="385963"/>
          </a:xfrm>
          <a:prstGeom prst="borderCallout1">
            <a:avLst>
              <a:gd name="adj1" fmla="val -4718"/>
              <a:gd name="adj2" fmla="val 47383"/>
              <a:gd name="adj3" fmla="val -35013"/>
              <a:gd name="adj4" fmla="val 47456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2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cxnSp>
        <p:nvCxnSpPr>
          <p:cNvPr id="7" name="직선 화살표 연결선 6"/>
          <p:cNvCxnSpPr/>
          <p:nvPr/>
        </p:nvCxnSpPr>
        <p:spPr>
          <a:xfrm flipH="1" flipV="1">
            <a:off x="3181074" y="2564904"/>
            <a:ext cx="477342" cy="100169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설명선 1 24"/>
          <p:cNvSpPr/>
          <p:nvPr/>
        </p:nvSpPr>
        <p:spPr>
          <a:xfrm>
            <a:off x="2764517" y="1674205"/>
            <a:ext cx="373269" cy="385963"/>
          </a:xfrm>
          <a:prstGeom prst="borderCallout1">
            <a:avLst>
              <a:gd name="adj1" fmla="val 100329"/>
              <a:gd name="adj2" fmla="val 49694"/>
              <a:gd name="adj3" fmla="val 168375"/>
              <a:gd name="adj4" fmla="val 54389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4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26" name="설명선 1 25"/>
          <p:cNvSpPr/>
          <p:nvPr/>
        </p:nvSpPr>
        <p:spPr>
          <a:xfrm>
            <a:off x="382307" y="3612679"/>
            <a:ext cx="373269" cy="385963"/>
          </a:xfrm>
          <a:prstGeom prst="borderCallout1">
            <a:avLst>
              <a:gd name="adj1" fmla="val 57863"/>
              <a:gd name="adj2" fmla="val 105159"/>
              <a:gd name="adj3" fmla="val 18627"/>
              <a:gd name="adj4" fmla="val 253139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5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pic>
        <p:nvPicPr>
          <p:cNvPr id="27" name="Picture 5" descr="C:\Users\Platform\Desktop\tutorial\IMG_337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029" y="3349368"/>
            <a:ext cx="1731396" cy="129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설명선 1 27"/>
          <p:cNvSpPr/>
          <p:nvPr/>
        </p:nvSpPr>
        <p:spPr>
          <a:xfrm>
            <a:off x="5868144" y="3379303"/>
            <a:ext cx="373269" cy="385963"/>
          </a:xfrm>
          <a:prstGeom prst="borderCallout1">
            <a:avLst>
              <a:gd name="adj1" fmla="val 91389"/>
              <a:gd name="adj2" fmla="val -5771"/>
              <a:gd name="adj3" fmla="val 128145"/>
              <a:gd name="adj4" fmla="val -79651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1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4499989" y="4853785"/>
            <a:ext cx="464400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1. Put into Desktop through SD Adapter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2718425" y="108710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ODROID OS setting</a:t>
            </a:r>
          </a:p>
        </p:txBody>
      </p:sp>
    </p:spTree>
    <p:extLst>
      <p:ext uri="{BB962C8B-B14F-4D97-AF65-F5344CB8AC3E}">
        <p14:creationId xmlns:p14="http://schemas.microsoft.com/office/powerpoint/2010/main" val="185869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108" y="102837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16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11266" name="Picture 2" descr="C:\Users\Platform\Desktop\tutorial\writi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2204864"/>
            <a:ext cx="4057650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Platform\Desktop\tutorial\write succes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825" y="2204864"/>
            <a:ext cx="401955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2718425" y="108710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ODROID OS setting</a:t>
            </a:r>
          </a:p>
        </p:txBody>
      </p:sp>
    </p:spTree>
    <p:extLst>
      <p:ext uri="{BB962C8B-B14F-4D97-AF65-F5344CB8AC3E}">
        <p14:creationId xmlns:p14="http://schemas.microsoft.com/office/powerpoint/2010/main" val="395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2.   S/W Configuration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17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12291" name="Picture 3" descr="C:\Users\Platform\Desktop\tutorial\IMG_33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556792"/>
            <a:ext cx="6249365" cy="468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3491880" y="1052736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Booting</a:t>
            </a:r>
          </a:p>
        </p:txBody>
      </p:sp>
    </p:spTree>
    <p:extLst>
      <p:ext uri="{BB962C8B-B14F-4D97-AF65-F5344CB8AC3E}">
        <p14:creationId xmlns:p14="http://schemas.microsoft.com/office/powerpoint/2010/main" val="271401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  S/W Configuration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18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13314" name="Picture 2" descr="C:\Users\Platform\Desktop\tutorial\IMG_34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2"/>
            <a:ext cx="3466231" cy="4621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5292080" y="3719218"/>
            <a:ext cx="439248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Press “Log In” and keep going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491880" y="1052736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Booting</a:t>
            </a:r>
          </a:p>
        </p:txBody>
      </p:sp>
    </p:spTree>
    <p:extLst>
      <p:ext uri="{BB962C8B-B14F-4D97-AF65-F5344CB8AC3E}">
        <p14:creationId xmlns:p14="http://schemas.microsoft.com/office/powerpoint/2010/main" val="60025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  S/W Configuration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19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14339" name="Picture 3" descr="C:\Users\Platform\Desktop\tutorial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277846" cy="465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3491880" y="1052736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Booting</a:t>
            </a:r>
          </a:p>
        </p:txBody>
      </p:sp>
    </p:spTree>
    <p:extLst>
      <p:ext uri="{BB962C8B-B14F-4D97-AF65-F5344CB8AC3E}">
        <p14:creationId xmlns:p14="http://schemas.microsoft.com/office/powerpoint/2010/main" val="327852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sz="2400" dirty="0" smtClean="0">
                <a:solidFill>
                  <a:schemeClr val="tx1"/>
                </a:solidFill>
              </a:rPr>
              <a:t>CONTENTS</a:t>
            </a:r>
          </a:p>
          <a:p>
            <a:endParaRPr lang="en-US" altLang="ko-KR" dirty="0" smtClean="0"/>
          </a:p>
          <a:p>
            <a:pPr marL="514350" indent="-514350">
              <a:buAutoNum type="arabicPeriod"/>
            </a:pPr>
            <a:r>
              <a:rPr lang="en-US" altLang="ko-KR" dirty="0"/>
              <a:t>Environment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r>
              <a:rPr lang="en-US" altLang="ko-KR" dirty="0"/>
              <a:t>H/W Setting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r>
              <a:rPr lang="en-US" altLang="ko-KR" dirty="0" smtClean="0"/>
              <a:t>S/W Configuration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r>
              <a:rPr lang="en-US" altLang="ko-KR" dirty="0" smtClean="0"/>
              <a:t>To do Demo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514350" indent="-514350">
              <a:buFont typeface="Wingdings" pitchFamily="2" charset="2"/>
              <a:buAutoNum type="arabicPeriod"/>
            </a:pPr>
            <a:r>
              <a:rPr lang="en-US" altLang="ko-KR" dirty="0" smtClean="0"/>
              <a:t>About </a:t>
            </a:r>
            <a:r>
              <a:rPr lang="en-US" altLang="ko-KR" dirty="0" err="1"/>
              <a:t>Dynamixel</a:t>
            </a:r>
            <a:r>
              <a:rPr lang="en-US" altLang="ko-KR" dirty="0"/>
              <a:t> </a:t>
            </a:r>
            <a:r>
              <a:rPr lang="en-US" altLang="ko-KR" dirty="0" smtClean="0"/>
              <a:t>SDK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r>
              <a:rPr lang="en-US" altLang="ko-KR" dirty="0"/>
              <a:t>Protocol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r>
              <a:rPr lang="en-US" altLang="ko-KR" dirty="0"/>
              <a:t>Packet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r>
              <a:rPr lang="en-US" altLang="ko-KR" dirty="0"/>
              <a:t>Use</a:t>
            </a:r>
          </a:p>
          <a:p>
            <a:pPr lvl="1" indent="0">
              <a:buNone/>
            </a:pPr>
            <a:endParaRPr lang="en-US" altLang="ko-KR" dirty="0" smtClean="0"/>
          </a:p>
          <a:p>
            <a:pPr marL="514350" indent="-514350">
              <a:buFont typeface="Wingdings" pitchFamily="2" charset="2"/>
              <a:buAutoNum type="arabicPeriod"/>
            </a:pPr>
            <a:r>
              <a:rPr lang="en-US" altLang="ko-KR" dirty="0" smtClean="0"/>
              <a:t>Demo Examples</a:t>
            </a:r>
            <a:endParaRPr lang="en-US" altLang="ko-KR" dirty="0"/>
          </a:p>
          <a:p>
            <a:pPr marL="800100" lvl="1" indent="-514350">
              <a:buFont typeface="Arial" panose="020B0604020202020204" pitchFamily="34" charset="0"/>
              <a:buChar char="•"/>
            </a:pPr>
            <a:r>
              <a:rPr lang="en-US" altLang="ko-KR" dirty="0"/>
              <a:t>Lists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r>
              <a:rPr lang="en-US" altLang="ko-KR" dirty="0"/>
              <a:t>Demo &amp; </a:t>
            </a:r>
            <a:r>
              <a:rPr lang="en-US" altLang="ko-KR" dirty="0" smtClean="0"/>
              <a:t>Codes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514350" indent="-514350">
              <a:buFont typeface="Wingdings" pitchFamily="2" charset="2"/>
              <a:buAutoNum type="arabicPeriod"/>
            </a:pPr>
            <a:r>
              <a:rPr lang="en-US" altLang="ko-KR" dirty="0" smtClean="0"/>
              <a:t>Structure </a:t>
            </a:r>
            <a:r>
              <a:rPr lang="en-US" altLang="ko-KR" dirty="0"/>
              <a:t>(API Reference)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r>
              <a:rPr lang="en-US" altLang="ko-KR" dirty="0"/>
              <a:t>Folder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r>
              <a:rPr lang="en-US" altLang="ko-KR" dirty="0"/>
              <a:t>Class</a:t>
            </a:r>
          </a:p>
          <a:p>
            <a:pPr marL="800100" lvl="1" indent="-514350">
              <a:buFont typeface="Arial" panose="020B0604020202020204" pitchFamily="34" charset="0"/>
              <a:buChar char="•"/>
            </a:pPr>
            <a:r>
              <a:rPr lang="en-US" altLang="ko-KR" dirty="0"/>
              <a:t>Methods</a:t>
            </a:r>
          </a:p>
          <a:p>
            <a:pPr lvl="1" indent="0">
              <a:buNone/>
            </a:pPr>
            <a:endParaRPr lang="en-US" altLang="ko-KR" dirty="0" smtClean="0"/>
          </a:p>
          <a:p>
            <a:pPr lvl="1" indent="0">
              <a:buNone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2</a:t>
            </a:fld>
            <a:endParaRPr lang="ko-KR" sz="1400" b="0" i="0" u="none" strike="noStrike" cap="none" baseline="0" dirty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67500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  S/W Configuration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20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16386" name="Picture 2" descr="C:\Users\Platform\Desktop\tutorial\IMG_33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92896"/>
            <a:ext cx="4888740" cy="366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899592" y="1700808"/>
            <a:ext cx="712879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If the system suspends, unlock it by typing Password : </a:t>
            </a:r>
            <a:r>
              <a:rPr lang="en-US" altLang="ko-KR" sz="2000" i="1" dirty="0" err="1" smtClean="0">
                <a:solidFill>
                  <a:schemeClr val="tx1"/>
                </a:solidFill>
              </a:rPr>
              <a:t>odroid</a:t>
            </a:r>
            <a:endParaRPr lang="en-US" altLang="ko-KR" sz="2000" i="1" dirty="0" smtClean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491880" y="1052736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Booting</a:t>
            </a:r>
          </a:p>
        </p:txBody>
      </p:sp>
    </p:spTree>
    <p:extLst>
      <p:ext uri="{BB962C8B-B14F-4D97-AF65-F5344CB8AC3E}">
        <p14:creationId xmlns:p14="http://schemas.microsoft.com/office/powerpoint/2010/main" val="221971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C:\Users\Platform\Desktop\tutorial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484784"/>
            <a:ext cx="5256584" cy="476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  S/W Configuration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21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580113" y="3204218"/>
            <a:ext cx="334786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1. Copy SDK file to Desktop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395536" y="3620338"/>
            <a:ext cx="648072" cy="37830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470539" y="2247738"/>
            <a:ext cx="589931" cy="43204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3" name="설명선 1 12"/>
          <p:cNvSpPr/>
          <p:nvPr/>
        </p:nvSpPr>
        <p:spPr>
          <a:xfrm>
            <a:off x="2765504" y="2839357"/>
            <a:ext cx="373269" cy="385963"/>
          </a:xfrm>
          <a:prstGeom prst="borderCallout1">
            <a:avLst>
              <a:gd name="adj1" fmla="val -4718"/>
              <a:gd name="adj2" fmla="val 47383"/>
              <a:gd name="adj3" fmla="val -35013"/>
              <a:gd name="adj4" fmla="val 47456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1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cxnSp>
        <p:nvCxnSpPr>
          <p:cNvPr id="15" name="직선 화살표 연결선 14"/>
          <p:cNvCxnSpPr/>
          <p:nvPr/>
        </p:nvCxnSpPr>
        <p:spPr>
          <a:xfrm flipH="1">
            <a:off x="1070302" y="2564904"/>
            <a:ext cx="1400237" cy="105543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/>
          <p:cNvSpPr/>
          <p:nvPr/>
        </p:nvSpPr>
        <p:spPr>
          <a:xfrm>
            <a:off x="1102350" y="1628800"/>
            <a:ext cx="589931" cy="43204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1692281" y="1844824"/>
            <a:ext cx="778258" cy="40291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설명선 1 19"/>
          <p:cNvSpPr/>
          <p:nvPr/>
        </p:nvSpPr>
        <p:spPr>
          <a:xfrm>
            <a:off x="1018868" y="2520317"/>
            <a:ext cx="373269" cy="385963"/>
          </a:xfrm>
          <a:prstGeom prst="borderCallout1">
            <a:avLst>
              <a:gd name="adj1" fmla="val -4718"/>
              <a:gd name="adj2" fmla="val 47383"/>
              <a:gd name="adj3" fmla="val -224991"/>
              <a:gd name="adj4" fmla="val -107384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2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23529" y="1472417"/>
            <a:ext cx="589931" cy="15638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580113" y="3710272"/>
            <a:ext cx="4392488" cy="5767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2. Application </a:t>
            </a:r>
          </a:p>
          <a:p>
            <a:r>
              <a:rPr lang="en-US" altLang="ko-KR" sz="2000" dirty="0">
                <a:solidFill>
                  <a:schemeClr val="tx1"/>
                </a:solidFill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</a:rPr>
              <a:t>   </a:t>
            </a:r>
            <a:r>
              <a:rPr lang="ko-KR" altLang="en-US" sz="2000" dirty="0" smtClean="0">
                <a:solidFill>
                  <a:schemeClr val="tx1"/>
                </a:solidFill>
              </a:rPr>
              <a:t>→ </a:t>
            </a:r>
            <a:r>
              <a:rPr lang="en-US" altLang="ko-KR" sz="2000" dirty="0" smtClean="0">
                <a:solidFill>
                  <a:schemeClr val="tx1"/>
                </a:solidFill>
              </a:rPr>
              <a:t>System Tools</a:t>
            </a:r>
          </a:p>
          <a:p>
            <a:r>
              <a:rPr lang="en-US" altLang="ko-KR" sz="2000" dirty="0" smtClean="0">
                <a:solidFill>
                  <a:schemeClr val="tx1"/>
                </a:solidFill>
              </a:rPr>
              <a:t>    </a:t>
            </a:r>
            <a:r>
              <a:rPr lang="ko-KR" altLang="en-US" sz="2000" dirty="0" smtClean="0">
                <a:solidFill>
                  <a:schemeClr val="tx1"/>
                </a:solidFill>
              </a:rPr>
              <a:t>→ </a:t>
            </a:r>
            <a:r>
              <a:rPr lang="en-US" altLang="ko-KR" sz="2000" dirty="0" smtClean="0">
                <a:solidFill>
                  <a:schemeClr val="tx1"/>
                </a:solidFill>
              </a:rPr>
              <a:t>Mate Terminal</a:t>
            </a:r>
          </a:p>
        </p:txBody>
      </p:sp>
      <p:pic>
        <p:nvPicPr>
          <p:cNvPr id="15365" name="Picture 5" descr="C:\Users\Platform\Desktop\tutorial\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987796"/>
            <a:ext cx="2709639" cy="1897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설명선 1 25"/>
          <p:cNvSpPr/>
          <p:nvPr/>
        </p:nvSpPr>
        <p:spPr>
          <a:xfrm>
            <a:off x="1979712" y="4550413"/>
            <a:ext cx="373269" cy="385963"/>
          </a:xfrm>
          <a:prstGeom prst="borderCallout1">
            <a:avLst>
              <a:gd name="adj1" fmla="val -248"/>
              <a:gd name="adj2" fmla="val 93604"/>
              <a:gd name="adj3" fmla="val -26073"/>
              <a:gd name="adj4" fmla="val 158386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5580113" y="4313344"/>
            <a:ext cx="3384375" cy="5767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>
                <a:solidFill>
                  <a:schemeClr val="tx1"/>
                </a:solidFill>
              </a:rPr>
              <a:t>3</a:t>
            </a:r>
            <a:r>
              <a:rPr lang="en-US" altLang="ko-KR" sz="2000" dirty="0" smtClean="0">
                <a:solidFill>
                  <a:schemeClr val="tx1"/>
                </a:solidFill>
              </a:rPr>
              <a:t>. Play demos with Terminal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3491880" y="1052736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Booting</a:t>
            </a:r>
          </a:p>
        </p:txBody>
      </p:sp>
    </p:spTree>
    <p:extLst>
      <p:ext uri="{BB962C8B-B14F-4D97-AF65-F5344CB8AC3E}">
        <p14:creationId xmlns:p14="http://schemas.microsoft.com/office/powerpoint/2010/main" val="232783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2.   S/W Configuration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22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11146" y="1551500"/>
            <a:ext cx="666511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Source Download : </a:t>
            </a:r>
            <a:r>
              <a:rPr lang="en-US" altLang="ko-KR" sz="1800" dirty="0" smtClean="0">
                <a:solidFill>
                  <a:srgbClr val="0000FF"/>
                </a:solidFill>
              </a:rPr>
              <a:t>DynamixelSDK_vX.Y.zip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714230" y="2032167"/>
            <a:ext cx="5729978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i="1" dirty="0" smtClean="0">
                <a:solidFill>
                  <a:schemeClr val="tx1"/>
                </a:solidFill>
                <a:hlinkClick r:id="rId3"/>
              </a:rPr>
              <a:t>https://github.com/ROBOTIS-GIT</a:t>
            </a:r>
            <a:endParaRPr lang="ko-KR" altLang="en-US" sz="1800" i="1" dirty="0" smtClean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14230" y="3952866"/>
            <a:ext cx="3425722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C++ : </a:t>
            </a:r>
            <a:r>
              <a:rPr lang="en-US" altLang="ko-KR" sz="1800" dirty="0">
                <a:solidFill>
                  <a:schemeClr val="tx1"/>
                </a:solidFill>
              </a:rPr>
              <a:t>GNU </a:t>
            </a:r>
            <a:r>
              <a:rPr lang="en-US" altLang="ko-KR" sz="1800" dirty="0" smtClean="0">
                <a:solidFill>
                  <a:schemeClr val="tx1"/>
                </a:solidFill>
              </a:rPr>
              <a:t> g++</a:t>
            </a:r>
            <a:endParaRPr lang="ko-KR" altLang="en-US" sz="1800" dirty="0" smtClean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211146" y="4853568"/>
            <a:ext cx="3928806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Build Tool</a:t>
            </a:r>
            <a:endParaRPr lang="ko-KR" altLang="en-US" sz="1800" dirty="0" smtClean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714230" y="5334235"/>
            <a:ext cx="889833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Build-essential  </a:t>
            </a:r>
            <a:r>
              <a:rPr lang="ko-KR" altLang="en-US" sz="1800" dirty="0" smtClean="0">
                <a:solidFill>
                  <a:schemeClr val="tx1"/>
                </a:solidFill>
              </a:rPr>
              <a:t>→  </a:t>
            </a:r>
            <a:r>
              <a:rPr lang="en-US" altLang="ko-KR" sz="1800" dirty="0" smtClean="0">
                <a:solidFill>
                  <a:schemeClr val="tx1"/>
                </a:solidFill>
              </a:rPr>
              <a:t>make</a:t>
            </a:r>
            <a:endParaRPr lang="ko-KR" altLang="en-US" sz="1800" dirty="0" smtClean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211146" y="3016762"/>
            <a:ext cx="3352742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Compiler</a:t>
            </a:r>
            <a:endParaRPr lang="ko-KR" altLang="en-US" sz="1800" dirty="0" smtClean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714230" y="3497429"/>
            <a:ext cx="6666082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C     : GNU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gcc</a:t>
            </a:r>
            <a:r>
              <a:rPr lang="en-US" altLang="ko-KR" sz="1800" dirty="0" smtClean="0">
                <a:solidFill>
                  <a:schemeClr val="tx1"/>
                </a:solidFill>
              </a:rPr>
              <a:t> (Source is now being prepared…) </a:t>
            </a:r>
            <a:endParaRPr lang="ko-KR" altLang="en-US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13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  To do Demo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23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1551500"/>
            <a:ext cx="666511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1. Type as shown below, and press enter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971599" y="1893538"/>
            <a:ext cx="145549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i="1" dirty="0" smtClean="0">
                <a:solidFill>
                  <a:srgbClr val="4D4D4D"/>
                </a:solidFill>
              </a:rPr>
              <a:t>$ 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sudo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 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su</a:t>
            </a:r>
            <a:endParaRPr lang="ko-KR" altLang="en-US" sz="1800" i="1" dirty="0" smtClean="0">
              <a:solidFill>
                <a:srgbClr val="4D4D4D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971598" y="2235576"/>
            <a:ext cx="4248473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i="1" dirty="0" smtClean="0">
                <a:solidFill>
                  <a:srgbClr val="4D4D4D"/>
                </a:solidFill>
              </a:rPr>
              <a:t>$ [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sudo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] password for 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odroid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: 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odroid</a:t>
            </a:r>
            <a:endParaRPr lang="ko-KR" altLang="en-US" sz="1800" i="1" dirty="0" smtClean="0">
              <a:solidFill>
                <a:srgbClr val="4D4D4D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9551" y="2798930"/>
            <a:ext cx="666511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2. Compile the SDK source 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971599" y="3140968"/>
            <a:ext cx="5616625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i="1" dirty="0" smtClean="0">
                <a:solidFill>
                  <a:srgbClr val="4D4D4D"/>
                </a:solidFill>
              </a:rPr>
              <a:t>$ cd Desktop/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DynamixelSDK_vX.Y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/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c++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/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src</a:t>
            </a:r>
            <a:endParaRPr lang="ko-KR" altLang="en-US" sz="1800" i="1" dirty="0" smtClean="0">
              <a:solidFill>
                <a:srgbClr val="4D4D4D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971599" y="3483006"/>
            <a:ext cx="255609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i="1" dirty="0" smtClean="0">
                <a:solidFill>
                  <a:srgbClr val="4D4D4D"/>
                </a:solidFill>
              </a:rPr>
              <a:t>$ make install</a:t>
            </a:r>
            <a:endParaRPr lang="ko-KR" altLang="en-US" sz="1800" i="1" dirty="0" smtClean="0">
              <a:solidFill>
                <a:srgbClr val="4D4D4D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555776" y="3483006"/>
            <a:ext cx="5616624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(If the file already exists, type: 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$ make reinstall</a:t>
            </a:r>
            <a:r>
              <a:rPr lang="en-US" altLang="ko-KR" sz="1800" dirty="0" smtClean="0">
                <a:solidFill>
                  <a:schemeClr val="tx1"/>
                </a:solidFill>
              </a:rPr>
              <a:t>)</a:t>
            </a:r>
            <a:endParaRPr lang="ko-KR" altLang="en-US" sz="1800" dirty="0" smtClean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39552" y="4008704"/>
            <a:ext cx="666511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3. Compile the example source 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971599" y="4350742"/>
            <a:ext cx="612068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i="1" dirty="0" smtClean="0">
                <a:solidFill>
                  <a:srgbClr val="4D4D4D"/>
                </a:solidFill>
              </a:rPr>
              <a:t>$ cd ../example/Protocol1.0/[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example_sourcefile_name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]</a:t>
            </a:r>
            <a:endParaRPr lang="ko-KR" altLang="en-US" sz="1800" i="1" dirty="0" smtClean="0">
              <a:solidFill>
                <a:srgbClr val="4D4D4D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971599" y="4692780"/>
            <a:ext cx="255609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i="1" dirty="0" smtClean="0">
                <a:solidFill>
                  <a:srgbClr val="4D4D4D"/>
                </a:solidFill>
              </a:rPr>
              <a:t>$ make</a:t>
            </a:r>
            <a:endParaRPr lang="ko-KR" altLang="en-US" sz="1800" i="1" dirty="0" smtClean="0">
              <a:solidFill>
                <a:srgbClr val="4D4D4D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971599" y="5517232"/>
            <a:ext cx="255609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i="1" dirty="0" smtClean="0">
                <a:solidFill>
                  <a:srgbClr val="4D4D4D"/>
                </a:solidFill>
              </a:rPr>
              <a:t>$ ./[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example_name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]</a:t>
            </a:r>
            <a:endParaRPr lang="ko-KR" altLang="en-US" sz="1800" i="1" dirty="0" smtClean="0">
              <a:solidFill>
                <a:srgbClr val="4D4D4D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2555776" y="4688687"/>
            <a:ext cx="648072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(If the file already exists, type: 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$ make clean </a:t>
            </a:r>
            <a:r>
              <a:rPr lang="en-US" altLang="ko-KR" sz="1800" dirty="0" smtClean="0">
                <a:solidFill>
                  <a:srgbClr val="4D4D4D"/>
                </a:solidFill>
              </a:rPr>
              <a:t>and then 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make</a:t>
            </a:r>
            <a:r>
              <a:rPr lang="en-US" altLang="ko-KR" sz="1800" dirty="0" smtClean="0">
                <a:solidFill>
                  <a:schemeClr val="tx1"/>
                </a:solidFill>
              </a:rPr>
              <a:t>)</a:t>
            </a:r>
            <a:endParaRPr lang="ko-KR" altLang="en-US" sz="1800" dirty="0" smtClean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39551" y="5176713"/>
            <a:ext cx="666511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>
                <a:solidFill>
                  <a:schemeClr val="tx1"/>
                </a:solidFill>
              </a:rPr>
              <a:t>4</a:t>
            </a:r>
            <a:r>
              <a:rPr lang="en-US" altLang="ko-KR" sz="1800" dirty="0" smtClean="0">
                <a:solidFill>
                  <a:schemeClr val="tx1"/>
                </a:solidFill>
              </a:rPr>
              <a:t>. Execute the example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971599" y="5949280"/>
            <a:ext cx="666511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then, something makes happen in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Dynamixels</a:t>
            </a:r>
            <a:r>
              <a:rPr lang="en-US" altLang="ko-KR" sz="1800" dirty="0" smtClean="0">
                <a:solidFill>
                  <a:schemeClr val="tx1"/>
                </a:solidFill>
              </a:rPr>
              <a:t>!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21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  To do Demo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24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1551500"/>
            <a:ext cx="174629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ex)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ReadWrite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pic>
        <p:nvPicPr>
          <p:cNvPr id="1026" name="Picture 2" descr="C:\Users\Platform\Desktop\tutorial\p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8880"/>
            <a:ext cx="5439206" cy="379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직사각형 26"/>
          <p:cNvSpPr/>
          <p:nvPr/>
        </p:nvSpPr>
        <p:spPr>
          <a:xfrm>
            <a:off x="971600" y="1909536"/>
            <a:ext cx="666511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Open the Terminal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93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  To do Demo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25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1551500"/>
            <a:ext cx="174629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ex)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ReadWrite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782638" y="1052736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See connected devices</a:t>
            </a:r>
          </a:p>
        </p:txBody>
      </p:sp>
      <p:pic>
        <p:nvPicPr>
          <p:cNvPr id="2051" name="Picture 3" descr="D:\Screensho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5486374" cy="439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5868144" y="3244077"/>
            <a:ext cx="3347864" cy="1224136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1. 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868144" y="4077072"/>
            <a:ext cx="3347864" cy="1008112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2. Check USB2Dynamixel </a:t>
            </a:r>
          </a:p>
          <a:p>
            <a:r>
              <a:rPr lang="en-US" altLang="ko-KR" sz="2000" dirty="0">
                <a:solidFill>
                  <a:schemeClr val="tx1"/>
                </a:solidFill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</a:rPr>
              <a:t>   are recognized by the   </a:t>
            </a:r>
          </a:p>
          <a:p>
            <a:r>
              <a:rPr lang="en-US" altLang="ko-KR" sz="2000" dirty="0">
                <a:solidFill>
                  <a:schemeClr val="tx1"/>
                </a:solidFill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</a:rPr>
              <a:t>   controller as: ttyUSB</a:t>
            </a:r>
            <a:r>
              <a:rPr lang="en-US" altLang="ko-KR" sz="2000" dirty="0">
                <a:solidFill>
                  <a:schemeClr val="tx1"/>
                </a:solidFill>
              </a:rPr>
              <a:t>0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269773" y="3687764"/>
            <a:ext cx="145549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i="1" dirty="0" smtClean="0">
                <a:solidFill>
                  <a:srgbClr val="4D4D4D"/>
                </a:solidFill>
              </a:rPr>
              <a:t>$ ls /dev</a:t>
            </a:r>
            <a:endParaRPr lang="ko-KR" altLang="en-US" sz="1800" i="1" dirty="0" smtClean="0">
              <a:solidFill>
                <a:srgbClr val="4D4D4D"/>
              </a:solidFill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4067334" y="2504522"/>
            <a:ext cx="1356639" cy="1263990"/>
            <a:chOff x="3575650" y="2504522"/>
            <a:chExt cx="1356639" cy="1263990"/>
          </a:xfrm>
        </p:grpSpPr>
        <p:sp>
          <p:nvSpPr>
            <p:cNvPr id="13" name="설명선 1 12"/>
            <p:cNvSpPr/>
            <p:nvPr/>
          </p:nvSpPr>
          <p:spPr>
            <a:xfrm>
              <a:off x="4559020" y="3382549"/>
              <a:ext cx="373269" cy="385963"/>
            </a:xfrm>
            <a:prstGeom prst="borderCallout1">
              <a:avLst>
                <a:gd name="adj1" fmla="val -4718"/>
                <a:gd name="adj2" fmla="val 47383"/>
                <a:gd name="adj3" fmla="val -160175"/>
                <a:gd name="adj4" fmla="val -107384"/>
              </a:avLst>
            </a:prstGeom>
            <a:solidFill>
              <a:srgbClr val="FFFF00"/>
            </a:solidFill>
            <a:ln w="57150">
              <a:solidFill>
                <a:srgbClr val="FF0000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</a:rPr>
                <a:t>2</a:t>
              </a:r>
              <a:endParaRPr lang="en-US" altLang="ko-KR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575650" y="2504522"/>
              <a:ext cx="589931" cy="26227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5" name="설명선 1 14"/>
          <p:cNvSpPr/>
          <p:nvPr/>
        </p:nvSpPr>
        <p:spPr>
          <a:xfrm>
            <a:off x="1691680" y="3048957"/>
            <a:ext cx="373269" cy="385963"/>
          </a:xfrm>
          <a:prstGeom prst="borderCallout1">
            <a:avLst>
              <a:gd name="adj1" fmla="val -4718"/>
              <a:gd name="adj2" fmla="val 47383"/>
              <a:gd name="adj3" fmla="val -160175"/>
              <a:gd name="adj4" fmla="val -107384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899592" y="2173235"/>
            <a:ext cx="589931" cy="26227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11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  To do Demo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26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1551500"/>
            <a:ext cx="174629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ex)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ReadWrite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971600" y="1909536"/>
            <a:ext cx="817240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Type 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$ 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sudo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 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su</a:t>
            </a:r>
            <a:r>
              <a:rPr lang="en-US" altLang="ko-KR" sz="1800" dirty="0" smtClean="0">
                <a:solidFill>
                  <a:schemeClr val="tx1"/>
                </a:solidFill>
              </a:rPr>
              <a:t>, then input P/W : 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[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sudo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] password for 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odroid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: 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odroid</a:t>
            </a:r>
            <a:endParaRPr lang="ko-KR" altLang="en-US" sz="1800" i="1" dirty="0" smtClean="0">
              <a:solidFill>
                <a:srgbClr val="4D4D4D"/>
              </a:solidFill>
            </a:endParaRPr>
          </a:p>
        </p:txBody>
      </p:sp>
      <p:pic>
        <p:nvPicPr>
          <p:cNvPr id="2051" name="Picture 3" descr="C:\Users\Platform\Desktop\tutorial\p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8880"/>
            <a:ext cx="5439205" cy="352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47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  To do Demo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27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1551500"/>
            <a:ext cx="174629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ex)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ReadWrite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971600" y="1909536"/>
            <a:ext cx="7128792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Type 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# cd/Desktop/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DynamixelSDK_vX.Y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/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c++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/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src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/</a:t>
            </a:r>
            <a:r>
              <a:rPr lang="en-US" altLang="ko-KR" sz="1800" i="1" dirty="0" smtClean="0">
                <a:solidFill>
                  <a:schemeClr val="tx1"/>
                </a:solidFill>
              </a:rPr>
              <a:t> </a:t>
            </a:r>
            <a:r>
              <a:rPr lang="en-US" altLang="ko-KR" sz="1800" dirty="0" smtClean="0">
                <a:solidFill>
                  <a:schemeClr val="tx1"/>
                </a:solidFill>
              </a:rPr>
              <a:t>and press Enter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pic>
        <p:nvPicPr>
          <p:cNvPr id="3074" name="Picture 2" descr="C:\Users\Platform\Desktop\tutorial\p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08920"/>
            <a:ext cx="4680520" cy="353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971600" y="2251574"/>
            <a:ext cx="666511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Type 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# make reinstall</a:t>
            </a:r>
            <a:r>
              <a:rPr lang="en-US" altLang="ko-KR" sz="1800" i="1" dirty="0" smtClean="0">
                <a:solidFill>
                  <a:schemeClr val="tx1"/>
                </a:solidFill>
              </a:rPr>
              <a:t> </a:t>
            </a:r>
            <a:r>
              <a:rPr lang="en-US" altLang="ko-KR" sz="1800" dirty="0" smtClean="0">
                <a:solidFill>
                  <a:schemeClr val="tx1"/>
                </a:solidFill>
              </a:rPr>
              <a:t>and press Enter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67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  To do Demo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28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1551500"/>
            <a:ext cx="174629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ex)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ReadWrite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971600" y="1909536"/>
            <a:ext cx="7128792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Type 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# cd ../example/Protocol2.0/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ReadWrite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/ </a:t>
            </a:r>
            <a:r>
              <a:rPr lang="en-US" altLang="ko-KR" sz="1800" dirty="0" smtClean="0">
                <a:solidFill>
                  <a:schemeClr val="tx1"/>
                </a:solidFill>
              </a:rPr>
              <a:t>and press Enter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971600" y="2251574"/>
            <a:ext cx="666511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Type 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# make </a:t>
            </a:r>
            <a:r>
              <a:rPr lang="en-US" altLang="ko-KR" sz="1800" dirty="0" smtClean="0">
                <a:solidFill>
                  <a:schemeClr val="tx1"/>
                </a:solidFill>
              </a:rPr>
              <a:t>and press Enter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pic>
        <p:nvPicPr>
          <p:cNvPr id="10" name="Picture 2" descr="C:\Users\Platform\Desktop\tutorial\p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08920"/>
            <a:ext cx="4680520" cy="3515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16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  To do Demo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29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1551500"/>
            <a:ext cx="174629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ex)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ReadWrite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971600" y="1909536"/>
            <a:ext cx="7128792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Type 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# ./</a:t>
            </a:r>
            <a:r>
              <a:rPr lang="en-US" altLang="ko-KR" sz="1800" i="1" dirty="0" err="1" smtClean="0">
                <a:solidFill>
                  <a:srgbClr val="4D4D4D"/>
                </a:solidFill>
              </a:rPr>
              <a:t>ReadWrite</a:t>
            </a:r>
            <a:r>
              <a:rPr lang="en-US" altLang="ko-KR" sz="1800" i="1" dirty="0" smtClean="0">
                <a:solidFill>
                  <a:srgbClr val="4D4D4D"/>
                </a:solidFill>
              </a:rPr>
              <a:t> </a:t>
            </a:r>
            <a:r>
              <a:rPr lang="en-US" altLang="ko-KR" sz="1800" dirty="0" smtClean="0">
                <a:solidFill>
                  <a:schemeClr val="tx1"/>
                </a:solidFill>
              </a:rPr>
              <a:t>and press Enter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pic>
        <p:nvPicPr>
          <p:cNvPr id="11" name="Picture 2" descr="C:\Users\Platform\Desktop\tutorial\p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2708920"/>
            <a:ext cx="4392488" cy="332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Platform\Desktop\tutorial\p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2708920"/>
            <a:ext cx="4392487" cy="330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14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5400" dirty="0" smtClean="0"/>
              <a:t>Environment</a:t>
            </a:r>
            <a:endParaRPr lang="ko-KR" altLang="en-US" sz="5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677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  To do Demo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30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1551500"/>
            <a:ext cx="174629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ex)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ReadWrite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971600" y="1909536"/>
            <a:ext cx="7128792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Press Enter again, and then the data appears to the terminal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pic>
        <p:nvPicPr>
          <p:cNvPr id="12" name="Picture 3" descr="C:\Users\Platform\Desktop\tutorial\p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2708920"/>
            <a:ext cx="4680518" cy="351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971600" y="2251574"/>
            <a:ext cx="7128792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Press Enter until you want to quit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6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  To do Demo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31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1551500"/>
            <a:ext cx="174629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ex) </a:t>
            </a:r>
            <a:r>
              <a:rPr lang="en-US" altLang="ko-KR" sz="1800" dirty="0" err="1" smtClean="0">
                <a:solidFill>
                  <a:schemeClr val="tx1"/>
                </a:solidFill>
              </a:rPr>
              <a:t>ReadWrite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971600" y="1909536"/>
            <a:ext cx="7128792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Press Esc and Enter to quit</a:t>
            </a:r>
            <a:endParaRPr lang="ko-KR" altLang="en-US" sz="1800" dirty="0" smtClean="0">
              <a:solidFill>
                <a:srgbClr val="0000FF"/>
              </a:solidFill>
            </a:endParaRPr>
          </a:p>
        </p:txBody>
      </p:sp>
      <p:pic>
        <p:nvPicPr>
          <p:cNvPr id="10" name="Picture 2" descr="C:\Users\Platform\Desktop\tutorial\p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2708920"/>
            <a:ext cx="4680517" cy="352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61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5400" dirty="0" smtClean="0"/>
              <a:t>About</a:t>
            </a:r>
            <a:br>
              <a:rPr lang="en-US" altLang="ko-KR" sz="5400" dirty="0" smtClean="0"/>
            </a:br>
            <a:r>
              <a:rPr lang="en-US" altLang="ko-KR" sz="5400" dirty="0" err="1" smtClean="0"/>
              <a:t>Dynamixel</a:t>
            </a:r>
            <a:r>
              <a:rPr lang="en-US" altLang="ko-KR" sz="5400" dirty="0" smtClean="0"/>
              <a:t> SDK</a:t>
            </a:r>
            <a:endParaRPr lang="ko-KR" altLang="en-US" sz="5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4734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About </a:t>
            </a:r>
            <a:r>
              <a:rPr lang="en-US" altLang="ko-KR" dirty="0" err="1" smtClean="0"/>
              <a:t>Dynamixel</a:t>
            </a:r>
            <a:r>
              <a:rPr lang="en-US" altLang="ko-KR" dirty="0" smtClean="0"/>
              <a:t> SDK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3204" y="998730"/>
            <a:ext cx="8229600" cy="532859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ko-KR" dirty="0" smtClean="0"/>
              <a:t>Protocol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33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28194" y="1340768"/>
            <a:ext cx="606003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dirty="0" smtClean="0">
                <a:solidFill>
                  <a:schemeClr val="tx1"/>
                </a:solidFill>
              </a:rPr>
              <a:t> Protocol: a communication rule needed for </a:t>
            </a:r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dirty="0" smtClean="0">
                <a:solidFill>
                  <a:schemeClr val="tx1"/>
                </a:solidFill>
              </a:rPr>
              <a:t> control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pic>
        <p:nvPicPr>
          <p:cNvPr id="20" name="Picture 20" descr="http://cfile24.uf.tistory.com/image/25660937555FBEFE03268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193" y="2258944"/>
            <a:ext cx="1718989" cy="140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BFC"/>
              </a:clrFrom>
              <a:clrTo>
                <a:srgbClr val="FBFB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1104">
            <a:off x="5664361" y="2285375"/>
            <a:ext cx="1445213" cy="13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위로 구부러진 화살표 4"/>
          <p:cNvSpPr/>
          <p:nvPr/>
        </p:nvSpPr>
        <p:spPr>
          <a:xfrm rot="16200000">
            <a:off x="6334677" y="1917136"/>
            <a:ext cx="788658" cy="684076"/>
          </a:xfrm>
          <a:prstGeom prst="curvedUpArrow">
            <a:avLst>
              <a:gd name="adj1" fmla="val 9051"/>
              <a:gd name="adj2" fmla="val 50000"/>
              <a:gd name="adj3" fmla="val 25000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166086" y="3735319"/>
            <a:ext cx="2232248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Controller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773635" y="3716700"/>
            <a:ext cx="1226663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55576" y="4682753"/>
            <a:ext cx="64807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Protocol 1.0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dirty="0" smtClean="0">
                <a:solidFill>
                  <a:schemeClr val="tx1"/>
                </a:solidFill>
              </a:rPr>
              <a:t> AX </a:t>
            </a:r>
            <a:r>
              <a:rPr lang="en-US" altLang="ko-KR" dirty="0">
                <a:solidFill>
                  <a:schemeClr val="tx1"/>
                </a:solidFill>
              </a:rPr>
              <a:t>series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/ DX series </a:t>
            </a:r>
            <a:r>
              <a:rPr lang="en-US" altLang="ko-KR" dirty="0" smtClean="0">
                <a:solidFill>
                  <a:schemeClr val="tx1"/>
                </a:solidFill>
              </a:rPr>
              <a:t>/ RX series / MX series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755576" y="5021886"/>
            <a:ext cx="57555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solidFill>
                  <a:schemeClr val="tx1"/>
                </a:solidFill>
              </a:rPr>
              <a:t>Protocol 2.0</a:t>
            </a:r>
            <a:r>
              <a:rPr lang="en-US" altLang="ko-KR" b="1" baseline="30000" dirty="0" smtClean="0">
                <a:solidFill>
                  <a:schemeClr val="tx1"/>
                </a:solidFill>
              </a:rPr>
              <a:t>(*)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b="1" dirty="0" smtClean="0">
                <a:solidFill>
                  <a:srgbClr val="0000FF"/>
                </a:solidFill>
              </a:rPr>
              <a:t>PRO</a:t>
            </a:r>
            <a:r>
              <a:rPr lang="en-US" altLang="ko-KR" b="1" baseline="30000" dirty="0" smtClean="0">
                <a:solidFill>
                  <a:schemeClr val="tx1"/>
                </a:solidFill>
              </a:rPr>
              <a:t>(**)</a:t>
            </a:r>
            <a:r>
              <a:rPr lang="en-US" altLang="ko-KR" dirty="0" smtClean="0">
                <a:solidFill>
                  <a:schemeClr val="tx1"/>
                </a:solidFill>
              </a:rPr>
              <a:t>, XL</a:t>
            </a:r>
            <a:endParaRPr lang="ko-KR" altLang="en-US" dirty="0"/>
          </a:p>
        </p:txBody>
      </p:sp>
      <p:sp>
        <p:nvSpPr>
          <p:cNvPr id="29" name="오른쪽 화살표 28"/>
          <p:cNvSpPr/>
          <p:nvPr/>
        </p:nvSpPr>
        <p:spPr>
          <a:xfrm>
            <a:off x="3584055" y="2364026"/>
            <a:ext cx="1837466" cy="57632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Instruction Packet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1" name="왼쪽 화살표 30"/>
          <p:cNvSpPr/>
          <p:nvPr/>
        </p:nvSpPr>
        <p:spPr>
          <a:xfrm>
            <a:off x="3584055" y="3127540"/>
            <a:ext cx="1837466" cy="576327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Status Packet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23715" y="5517232"/>
            <a:ext cx="612068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(*) Purpose: for better accuracy of signal transmission/reception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539551" y="5859270"/>
            <a:ext cx="6840761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(**) </a:t>
            </a:r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dirty="0" smtClean="0">
                <a:solidFill>
                  <a:schemeClr val="tx1"/>
                </a:solidFill>
              </a:rPr>
              <a:t> PRO: </a:t>
            </a:r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dirty="0" smtClean="0">
                <a:solidFill>
                  <a:schemeClr val="tx1"/>
                </a:solidFill>
              </a:rPr>
              <a:t> series used in </a:t>
            </a:r>
            <a:r>
              <a:rPr lang="en-US" altLang="ko-KR" b="1" dirty="0" smtClean="0">
                <a:solidFill>
                  <a:srgbClr val="0000FF"/>
                </a:solidFill>
              </a:rPr>
              <a:t>Manipulator</a:t>
            </a:r>
            <a:r>
              <a:rPr lang="en-US" altLang="ko-KR" b="1" dirty="0" smtClean="0">
                <a:solidFill>
                  <a:schemeClr val="tx1"/>
                </a:solidFill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and </a:t>
            </a:r>
            <a:r>
              <a:rPr lang="en-US" altLang="ko-KR" b="1" dirty="0" err="1" smtClean="0">
                <a:solidFill>
                  <a:srgbClr val="0000FF"/>
                </a:solidFill>
              </a:rPr>
              <a:t>Thormang</a:t>
            </a:r>
            <a:r>
              <a:rPr lang="en-US" altLang="ko-KR" b="1" dirty="0" smtClean="0">
                <a:solidFill>
                  <a:srgbClr val="0000FF"/>
                </a:solidFill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lineup </a:t>
            </a:r>
            <a:endParaRPr lang="ko-KR" altLang="en-US" b="1" dirty="0" smtClean="0">
              <a:solidFill>
                <a:srgbClr val="0000FF"/>
              </a:solidFill>
            </a:endParaRPr>
          </a:p>
        </p:txBody>
      </p:sp>
      <p:sp>
        <p:nvSpPr>
          <p:cNvPr id="33" name="타원형 설명선 32"/>
          <p:cNvSpPr/>
          <p:nvPr/>
        </p:nvSpPr>
        <p:spPr>
          <a:xfrm>
            <a:off x="3203848" y="1797262"/>
            <a:ext cx="2569787" cy="576064"/>
          </a:xfrm>
          <a:prstGeom prst="wedgeEllipseCallout">
            <a:avLst>
              <a:gd name="adj1" fmla="val -35411"/>
              <a:gd name="adj2" fmla="val 6410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3203847" y="1901407"/>
            <a:ext cx="2569788" cy="347757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“Rotate through 180 degrees!”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4" name="타원형 설명선 33"/>
          <p:cNvSpPr/>
          <p:nvPr/>
        </p:nvSpPr>
        <p:spPr>
          <a:xfrm>
            <a:off x="4560337" y="3911933"/>
            <a:ext cx="1350732" cy="576064"/>
          </a:xfrm>
          <a:prstGeom prst="wedgeEllipseCallout">
            <a:avLst>
              <a:gd name="adj1" fmla="val -53190"/>
              <a:gd name="adj2" fmla="val -9623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5" name="타원형 설명선 34"/>
          <p:cNvSpPr/>
          <p:nvPr/>
        </p:nvSpPr>
        <p:spPr>
          <a:xfrm>
            <a:off x="3133227" y="3887719"/>
            <a:ext cx="1350732" cy="576064"/>
          </a:xfrm>
          <a:prstGeom prst="wedgeEllipseCallout">
            <a:avLst>
              <a:gd name="adj1" fmla="val 44594"/>
              <a:gd name="adj2" fmla="val -89819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4788023" y="4001872"/>
            <a:ext cx="985611" cy="347757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rgbClr val="FF0000"/>
                </a:solidFill>
              </a:rPr>
              <a:t>“Failed!”</a:t>
            </a:r>
            <a:endParaRPr lang="ko-KR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203848" y="4004649"/>
            <a:ext cx="1170384" cy="347757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“Done!”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7" name="오른쪽 중괄호 6"/>
          <p:cNvSpPr/>
          <p:nvPr/>
        </p:nvSpPr>
        <p:spPr>
          <a:xfrm rot="10800000">
            <a:off x="479787" y="4812199"/>
            <a:ext cx="288032" cy="423576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263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설명선 2 5"/>
          <p:cNvSpPr/>
          <p:nvPr/>
        </p:nvSpPr>
        <p:spPr>
          <a:xfrm>
            <a:off x="672205" y="4302453"/>
            <a:ext cx="2704669" cy="1862851"/>
          </a:xfrm>
          <a:prstGeom prst="borderCallout2">
            <a:avLst>
              <a:gd name="adj1" fmla="val -6041"/>
              <a:gd name="adj2" fmla="val 49613"/>
              <a:gd name="adj3" fmla="val -24882"/>
              <a:gd name="adj4" fmla="val 49889"/>
              <a:gd name="adj5" fmla="val -73432"/>
              <a:gd name="adj6" fmla="val 103911"/>
            </a:avLst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About </a:t>
            </a:r>
            <a:r>
              <a:rPr lang="en-US" altLang="ko-KR" dirty="0" err="1" smtClean="0"/>
              <a:t>Dynamixel</a:t>
            </a:r>
            <a:r>
              <a:rPr lang="en-US" altLang="ko-KR" dirty="0" smtClean="0"/>
              <a:t> SDK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2.   Packet Architecture of Protocol 2.0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34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240028" y="2347936"/>
            <a:ext cx="540060" cy="5400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ID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11146" y="1551500"/>
            <a:ext cx="612068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Instruction Packet</a:t>
            </a:r>
            <a:endParaRPr lang="ko-KR" altLang="en-US" sz="1800" dirty="0" smtClean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888832" y="2347936"/>
            <a:ext cx="1106012" cy="540060"/>
          </a:xfrm>
          <a:prstGeom prst="rect">
            <a:avLst/>
          </a:prstGeom>
          <a:pattFill prst="pct70">
            <a:fgClr>
              <a:schemeClr val="bg1">
                <a:lumMod val="65000"/>
              </a:schemeClr>
            </a:fgClr>
            <a:bgClr>
              <a:schemeClr val="bg1"/>
            </a:bgClr>
          </a:patt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Packet</a:t>
            </a:r>
          </a:p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Length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103588" y="2347936"/>
            <a:ext cx="1106012" cy="5400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Instruction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318344" y="2347936"/>
            <a:ext cx="1237330" cy="540060"/>
          </a:xfrm>
          <a:prstGeom prst="rect">
            <a:avLst/>
          </a:prstGeom>
          <a:solidFill>
            <a:schemeClr val="bg2">
              <a:lumMod val="90000"/>
            </a:schemeClr>
          </a:solidFill>
          <a:ln w="571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Parameters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672205" y="2347936"/>
            <a:ext cx="1244323" cy="540060"/>
            <a:chOff x="672205" y="2347936"/>
            <a:chExt cx="1244323" cy="540060"/>
          </a:xfrm>
        </p:grpSpPr>
        <p:sp>
          <p:nvSpPr>
            <p:cNvPr id="51" name="오각형 50"/>
            <p:cNvSpPr/>
            <p:nvPr/>
          </p:nvSpPr>
          <p:spPr>
            <a:xfrm rot="10800000">
              <a:off x="672205" y="2347936"/>
              <a:ext cx="1244323" cy="540060"/>
            </a:xfrm>
            <a:prstGeom prst="homePlate">
              <a:avLst/>
            </a:prstGeom>
            <a:pattFill prst="pct70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827584" y="2347936"/>
              <a:ext cx="1088944" cy="54006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Header</a:t>
              </a:r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2025272" y="2347936"/>
            <a:ext cx="1106012" cy="540060"/>
          </a:xfrm>
          <a:prstGeom prst="rect">
            <a:avLst/>
          </a:prstGeom>
          <a:pattFill prst="pct70">
            <a:fgClr>
              <a:schemeClr val="bg1">
                <a:lumMod val="65000"/>
              </a:schemeClr>
            </a:fgClr>
            <a:bgClr>
              <a:schemeClr val="bg1"/>
            </a:bgClr>
          </a:patt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Reserved</a:t>
            </a:r>
            <a:br>
              <a:rPr lang="en-US" altLang="ko-KR" dirty="0" smtClean="0">
                <a:solidFill>
                  <a:schemeClr val="tx1"/>
                </a:solidFill>
              </a:rPr>
            </a:br>
            <a:r>
              <a:rPr lang="en-US" altLang="ko-KR" dirty="0" smtClean="0">
                <a:solidFill>
                  <a:schemeClr val="tx1"/>
                </a:solidFill>
              </a:rPr>
              <a:t>(0x00)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C"/>
              </a:clrFrom>
              <a:clrTo>
                <a:srgbClr val="FBFB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1104">
            <a:off x="683129" y="4460000"/>
            <a:ext cx="1445213" cy="13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C"/>
              </a:clrFrom>
              <a:clrTo>
                <a:srgbClr val="FBFB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1104">
            <a:off x="1934080" y="4459396"/>
            <a:ext cx="1445213" cy="13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직사각형 26"/>
          <p:cNvSpPr/>
          <p:nvPr/>
        </p:nvSpPr>
        <p:spPr>
          <a:xfrm>
            <a:off x="1079407" y="5052647"/>
            <a:ext cx="602371" cy="3624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# 1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322704" y="5052647"/>
            <a:ext cx="602371" cy="3624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# N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8" name="설명선 2 37"/>
          <p:cNvSpPr/>
          <p:nvPr/>
        </p:nvSpPr>
        <p:spPr>
          <a:xfrm>
            <a:off x="3529275" y="4300041"/>
            <a:ext cx="1559115" cy="752606"/>
          </a:xfrm>
          <a:prstGeom prst="borderCallout2">
            <a:avLst>
              <a:gd name="adj1" fmla="val -6041"/>
              <a:gd name="adj2" fmla="val 49613"/>
              <a:gd name="adj3" fmla="val -56791"/>
              <a:gd name="adj4" fmla="val 49889"/>
              <a:gd name="adj5" fmla="val -180862"/>
              <a:gd name="adj6" fmla="val 135922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3533301" y="4518203"/>
            <a:ext cx="2151717" cy="31628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WRITE:</a:t>
            </a:r>
          </a:p>
          <a:p>
            <a:endParaRPr lang="en-US" altLang="ko-KR" sz="300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“Change”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3529274" y="5144231"/>
            <a:ext cx="1559115" cy="6188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READ:</a:t>
            </a:r>
          </a:p>
          <a:p>
            <a:endParaRPr lang="en-US" altLang="ko-KR" sz="300" dirty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“Let me know”</a:t>
            </a:r>
          </a:p>
        </p:txBody>
      </p:sp>
      <p:sp>
        <p:nvSpPr>
          <p:cNvPr id="39" name="설명선 2 38"/>
          <p:cNvSpPr/>
          <p:nvPr/>
        </p:nvSpPr>
        <p:spPr>
          <a:xfrm>
            <a:off x="5240790" y="4302453"/>
            <a:ext cx="2211530" cy="747781"/>
          </a:xfrm>
          <a:prstGeom prst="borderCallout2">
            <a:avLst>
              <a:gd name="adj1" fmla="val -10982"/>
              <a:gd name="adj2" fmla="val 49195"/>
              <a:gd name="adj3" fmla="val -58232"/>
              <a:gd name="adj4" fmla="val 49054"/>
              <a:gd name="adj5" fmla="val -181874"/>
              <a:gd name="adj6" fmla="val 77065"/>
            </a:avLst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5289983" y="4616994"/>
            <a:ext cx="2151717" cy="379564"/>
          </a:xfrm>
          <a:prstGeom prst="rect">
            <a:avLst/>
          </a:prstGeom>
          <a:solidFill>
            <a:schemeClr val="bg2">
              <a:lumMod val="90000"/>
            </a:schemeClr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‘Goal position’      value</a:t>
            </a:r>
          </a:p>
          <a:p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240790" y="5144231"/>
            <a:ext cx="2200910" cy="618867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’Present position’  &amp;value</a:t>
            </a:r>
          </a:p>
          <a:p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1148983" y="5785740"/>
            <a:ext cx="1751111" cy="37956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Target </a:t>
            </a:r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1706056" y="5050234"/>
            <a:ext cx="602371" cy="362462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>
                <a:solidFill>
                  <a:schemeClr val="tx1"/>
                </a:solidFill>
              </a:rPr>
              <a:t>~</a:t>
            </a:r>
            <a:endParaRPr lang="ko-KR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3529273" y="5855870"/>
            <a:ext cx="1559115" cy="1547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3529272" y="6080359"/>
            <a:ext cx="1559115" cy="849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5240787" y="5853553"/>
            <a:ext cx="2200913" cy="154717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5240786" y="6078042"/>
            <a:ext cx="2200913" cy="84945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50" name="설명선 2 49"/>
          <p:cNvSpPr/>
          <p:nvPr/>
        </p:nvSpPr>
        <p:spPr>
          <a:xfrm>
            <a:off x="7569155" y="4304866"/>
            <a:ext cx="1105765" cy="1858121"/>
          </a:xfrm>
          <a:prstGeom prst="borderCallout2">
            <a:avLst>
              <a:gd name="adj1" fmla="val -5017"/>
              <a:gd name="adj2" fmla="val 50030"/>
              <a:gd name="adj3" fmla="val -22822"/>
              <a:gd name="adj4" fmla="val 49889"/>
              <a:gd name="adj5" fmla="val -73149"/>
              <a:gd name="adj6" fmla="val 4198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7604592" y="4896205"/>
            <a:ext cx="1260179" cy="635285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smtClean="0">
                <a:solidFill>
                  <a:schemeClr val="tx1"/>
                </a:solidFill>
              </a:rPr>
              <a:t>For checking</a:t>
            </a:r>
          </a:p>
          <a:p>
            <a:r>
              <a:rPr lang="en-US" altLang="ko-KR" sz="1200" dirty="0" smtClean="0">
                <a:solidFill>
                  <a:schemeClr val="tx1"/>
                </a:solidFill>
              </a:rPr>
              <a:t>Packet error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7664416" y="2347936"/>
            <a:ext cx="1017246" cy="540060"/>
            <a:chOff x="7664416" y="2347936"/>
            <a:chExt cx="1017246" cy="540060"/>
          </a:xfrm>
        </p:grpSpPr>
        <p:sp>
          <p:nvSpPr>
            <p:cNvPr id="7" name="오각형 6"/>
            <p:cNvSpPr/>
            <p:nvPr/>
          </p:nvSpPr>
          <p:spPr>
            <a:xfrm>
              <a:off x="7664416" y="2347936"/>
              <a:ext cx="1017246" cy="540060"/>
            </a:xfrm>
            <a:prstGeom prst="homePlate">
              <a:avLst/>
            </a:prstGeom>
            <a:pattFill prst="pct70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666910" y="2347936"/>
              <a:ext cx="703570" cy="54006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CRC</a:t>
              </a:r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686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About </a:t>
            </a:r>
            <a:r>
              <a:rPr lang="en-US" altLang="ko-KR" dirty="0" err="1" smtClean="0"/>
              <a:t>Dynamixel</a:t>
            </a:r>
            <a:r>
              <a:rPr lang="en-US" altLang="ko-KR" dirty="0" smtClean="0"/>
              <a:t> SDK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2.   Packet Architecture of Protocol 2.0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35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727141" y="2347936"/>
            <a:ext cx="540060" cy="5400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ID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11146" y="1551500"/>
            <a:ext cx="6120680" cy="34203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800" dirty="0" smtClean="0">
                <a:solidFill>
                  <a:schemeClr val="tx1"/>
                </a:solidFill>
              </a:rPr>
              <a:t>Status Packet</a:t>
            </a:r>
            <a:endParaRPr lang="ko-KR" altLang="en-US" sz="1800" dirty="0" smtClean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371534" y="2347936"/>
            <a:ext cx="943891" cy="540060"/>
          </a:xfrm>
          <a:prstGeom prst="rect">
            <a:avLst/>
          </a:prstGeom>
          <a:pattFill prst="pct70">
            <a:fgClr>
              <a:schemeClr val="bg1">
                <a:lumMod val="65000"/>
              </a:schemeClr>
            </a:fgClr>
            <a:bgClr>
              <a:schemeClr val="bg1"/>
            </a:bgClr>
          </a:patt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Packet</a:t>
            </a:r>
          </a:p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Length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419758" y="2347936"/>
            <a:ext cx="1406378" cy="5400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Instruction</a:t>
            </a:r>
          </a:p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(Status Packet)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738372" y="2347936"/>
            <a:ext cx="1237330" cy="540060"/>
          </a:xfrm>
          <a:prstGeom prst="rect">
            <a:avLst/>
          </a:prstGeom>
          <a:solidFill>
            <a:schemeClr val="bg2">
              <a:lumMod val="90000"/>
            </a:schemeClr>
          </a:solidFill>
          <a:ln w="571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Parameters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8080036" y="2347936"/>
            <a:ext cx="1017246" cy="540060"/>
            <a:chOff x="8080036" y="2347936"/>
            <a:chExt cx="1017246" cy="540060"/>
          </a:xfrm>
        </p:grpSpPr>
        <p:sp>
          <p:nvSpPr>
            <p:cNvPr id="60" name="오각형 59"/>
            <p:cNvSpPr/>
            <p:nvPr/>
          </p:nvSpPr>
          <p:spPr>
            <a:xfrm>
              <a:off x="8080036" y="2347936"/>
              <a:ext cx="1017246" cy="540060"/>
            </a:xfrm>
            <a:prstGeom prst="homePlate">
              <a:avLst/>
            </a:prstGeom>
            <a:pattFill prst="pct70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8097978" y="2347936"/>
              <a:ext cx="703570" cy="54006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CRC</a:t>
              </a:r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168140" y="2347936"/>
            <a:ext cx="1244323" cy="540060"/>
            <a:chOff x="168140" y="2347936"/>
            <a:chExt cx="1244323" cy="540060"/>
          </a:xfrm>
        </p:grpSpPr>
        <p:sp>
          <p:nvSpPr>
            <p:cNvPr id="59" name="오각형 58"/>
            <p:cNvSpPr/>
            <p:nvPr/>
          </p:nvSpPr>
          <p:spPr>
            <a:xfrm rot="10800000">
              <a:off x="168140" y="2347936"/>
              <a:ext cx="1244323" cy="540060"/>
            </a:xfrm>
            <a:prstGeom prst="homePlate">
              <a:avLst/>
            </a:prstGeom>
            <a:pattFill prst="pct70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440364" y="2347936"/>
              <a:ext cx="972099" cy="54006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/>
                  </a:solidFill>
                </a:rPr>
                <a:t>Header</a:t>
              </a:r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1516796" y="2347936"/>
            <a:ext cx="1106012" cy="540060"/>
          </a:xfrm>
          <a:prstGeom prst="rect">
            <a:avLst/>
          </a:prstGeom>
          <a:pattFill prst="pct70">
            <a:fgClr>
              <a:schemeClr val="bg1">
                <a:lumMod val="65000"/>
              </a:schemeClr>
            </a:fgClr>
            <a:bgClr>
              <a:schemeClr val="bg1"/>
            </a:bgClr>
          </a:patt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Reserved</a:t>
            </a:r>
            <a:br>
              <a:rPr lang="en-US" altLang="ko-KR" dirty="0" smtClean="0">
                <a:solidFill>
                  <a:schemeClr val="tx1"/>
                </a:solidFill>
              </a:rPr>
            </a:br>
            <a:r>
              <a:rPr lang="en-US" altLang="ko-KR" dirty="0" smtClean="0">
                <a:solidFill>
                  <a:schemeClr val="tx1"/>
                </a:solidFill>
              </a:rPr>
              <a:t>(0x00)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5930469" y="2347936"/>
            <a:ext cx="703570" cy="5400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Error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9" name="설명선 2 28"/>
          <p:cNvSpPr/>
          <p:nvPr/>
        </p:nvSpPr>
        <p:spPr>
          <a:xfrm>
            <a:off x="190156" y="4302453"/>
            <a:ext cx="2704669" cy="1862851"/>
          </a:xfrm>
          <a:prstGeom prst="borderCallout2">
            <a:avLst>
              <a:gd name="adj1" fmla="val -6041"/>
              <a:gd name="adj2" fmla="val 49613"/>
              <a:gd name="adj3" fmla="val -24882"/>
              <a:gd name="adj4" fmla="val 49889"/>
              <a:gd name="adj5" fmla="val -73432"/>
              <a:gd name="adj6" fmla="val 10426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C"/>
              </a:clrFrom>
              <a:clrTo>
                <a:srgbClr val="FBFB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1104">
            <a:off x="201080" y="4460000"/>
            <a:ext cx="1445213" cy="13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C"/>
              </a:clrFrom>
              <a:clrTo>
                <a:srgbClr val="FBFB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1104">
            <a:off x="1452031" y="4459396"/>
            <a:ext cx="1445213" cy="13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직사각형 36"/>
          <p:cNvSpPr/>
          <p:nvPr/>
        </p:nvSpPr>
        <p:spPr>
          <a:xfrm>
            <a:off x="597358" y="5052647"/>
            <a:ext cx="602371" cy="3624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# 1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1840655" y="5052647"/>
            <a:ext cx="602371" cy="36246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# N</a:t>
            </a:r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9" name="설명선 2 38"/>
          <p:cNvSpPr/>
          <p:nvPr/>
        </p:nvSpPr>
        <p:spPr>
          <a:xfrm>
            <a:off x="3047226" y="4300040"/>
            <a:ext cx="1559115" cy="1865263"/>
          </a:xfrm>
          <a:prstGeom prst="borderCallout2">
            <a:avLst>
              <a:gd name="adj1" fmla="val -6041"/>
              <a:gd name="adj2" fmla="val 49613"/>
              <a:gd name="adj3" fmla="val -28489"/>
              <a:gd name="adj4" fmla="val 49284"/>
              <a:gd name="adj5" fmla="val -72203"/>
              <a:gd name="adj6" fmla="val 13954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3051252" y="5055706"/>
            <a:ext cx="1555089" cy="31628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STATUS:</a:t>
            </a:r>
          </a:p>
          <a:p>
            <a:endParaRPr lang="en-US" altLang="ko-KR" sz="300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“Here is my reply”</a:t>
            </a:r>
          </a:p>
        </p:txBody>
      </p:sp>
      <p:sp>
        <p:nvSpPr>
          <p:cNvPr id="43" name="설명선 2 42"/>
          <p:cNvSpPr/>
          <p:nvPr/>
        </p:nvSpPr>
        <p:spPr>
          <a:xfrm>
            <a:off x="5971392" y="4302453"/>
            <a:ext cx="1887322" cy="747781"/>
          </a:xfrm>
          <a:prstGeom prst="borderCallout2">
            <a:avLst>
              <a:gd name="adj1" fmla="val -10982"/>
              <a:gd name="adj2" fmla="val 49195"/>
              <a:gd name="adj3" fmla="val -58232"/>
              <a:gd name="adj4" fmla="val 49054"/>
              <a:gd name="adj5" fmla="val -174310"/>
              <a:gd name="adj6" fmla="val 65982"/>
            </a:avLst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6020585" y="4516641"/>
            <a:ext cx="1829064" cy="379564"/>
          </a:xfrm>
          <a:prstGeom prst="rect">
            <a:avLst/>
          </a:prstGeom>
          <a:solidFill>
            <a:schemeClr val="bg2">
              <a:lumMod val="90000"/>
            </a:schemeClr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‘Transmit </a:t>
            </a:r>
            <a:r>
              <a:rPr lang="en-US" altLang="ko-KR" sz="1200" b="1" dirty="0" smtClean="0">
                <a:solidFill>
                  <a:srgbClr val="4747FF"/>
                </a:solidFill>
              </a:rPr>
              <a:t>Success</a:t>
            </a:r>
            <a:r>
              <a:rPr lang="en-US" altLang="ko-KR" sz="1200" dirty="0" smtClean="0">
                <a:solidFill>
                  <a:schemeClr val="tx1"/>
                </a:solidFill>
              </a:rPr>
              <a:t>’</a:t>
            </a:r>
          </a:p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or</a:t>
            </a:r>
          </a:p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‘Transmit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Failed</a:t>
            </a:r>
            <a:r>
              <a:rPr lang="en-US" altLang="ko-KR" sz="1200" dirty="0" smtClean="0">
                <a:solidFill>
                  <a:schemeClr val="tx1"/>
                </a:solidFill>
              </a:rPr>
              <a:t>’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5971392" y="5144231"/>
            <a:ext cx="1878259" cy="618867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200" dirty="0" smtClean="0">
              <a:solidFill>
                <a:schemeClr val="tx1"/>
              </a:solidFill>
            </a:endParaRPr>
          </a:p>
          <a:p>
            <a:r>
              <a:rPr lang="en-US" altLang="ko-KR" sz="1200" dirty="0" smtClean="0">
                <a:solidFill>
                  <a:schemeClr val="tx1"/>
                </a:solidFill>
              </a:rPr>
              <a:t>value = ’Present position’</a:t>
            </a:r>
          </a:p>
          <a:p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666934" y="5785740"/>
            <a:ext cx="1751111" cy="37956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Target </a:t>
            </a:r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1224007" y="5050234"/>
            <a:ext cx="602371" cy="362462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>
                <a:solidFill>
                  <a:schemeClr val="tx1"/>
                </a:solidFill>
              </a:rPr>
              <a:t>~</a:t>
            </a:r>
            <a:endParaRPr lang="ko-KR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5971389" y="5853553"/>
            <a:ext cx="1878261" cy="154717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5" name="직사각형 54"/>
          <p:cNvSpPr/>
          <p:nvPr/>
        </p:nvSpPr>
        <p:spPr>
          <a:xfrm>
            <a:off x="5971388" y="6078042"/>
            <a:ext cx="1878261" cy="84945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56" name="설명선 2 55"/>
          <p:cNvSpPr/>
          <p:nvPr/>
        </p:nvSpPr>
        <p:spPr>
          <a:xfrm>
            <a:off x="7935920" y="4304866"/>
            <a:ext cx="1105765" cy="1858121"/>
          </a:xfrm>
          <a:prstGeom prst="borderCallout2">
            <a:avLst>
              <a:gd name="adj1" fmla="val -5017"/>
              <a:gd name="adj2" fmla="val 50030"/>
              <a:gd name="adj3" fmla="val -22822"/>
              <a:gd name="adj4" fmla="val 49889"/>
              <a:gd name="adj5" fmla="val -73149"/>
              <a:gd name="adj6" fmla="val 41983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7958570" y="4896205"/>
            <a:ext cx="1260179" cy="635285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smtClean="0">
                <a:solidFill>
                  <a:schemeClr val="tx1"/>
                </a:solidFill>
              </a:rPr>
              <a:t>For checking</a:t>
            </a:r>
          </a:p>
          <a:p>
            <a:r>
              <a:rPr lang="en-US" altLang="ko-KR" sz="1200" dirty="0" smtClean="0">
                <a:solidFill>
                  <a:schemeClr val="tx1"/>
                </a:solidFill>
              </a:rPr>
              <a:t>Packet error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58" name="설명선 2 57"/>
          <p:cNvSpPr/>
          <p:nvPr/>
        </p:nvSpPr>
        <p:spPr>
          <a:xfrm>
            <a:off x="4762418" y="4307183"/>
            <a:ext cx="1105765" cy="1858121"/>
          </a:xfrm>
          <a:prstGeom prst="borderCallout2">
            <a:avLst>
              <a:gd name="adj1" fmla="val -5017"/>
              <a:gd name="adj2" fmla="val 50030"/>
              <a:gd name="adj3" fmla="val -26880"/>
              <a:gd name="adj4" fmla="val 49889"/>
              <a:gd name="adj5" fmla="val -73656"/>
              <a:gd name="adj6" fmla="val 140022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4762418" y="5082465"/>
            <a:ext cx="1031447" cy="307555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 error</a:t>
            </a:r>
            <a:endParaRPr lang="en-US" altLang="ko-K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62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순서도: 처리 1023"/>
          <p:cNvSpPr/>
          <p:nvPr/>
        </p:nvSpPr>
        <p:spPr>
          <a:xfrm>
            <a:off x="90855" y="5778641"/>
            <a:ext cx="881749" cy="497451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90" name="순서도: 준비 89"/>
          <p:cNvSpPr/>
          <p:nvPr/>
        </p:nvSpPr>
        <p:spPr>
          <a:xfrm>
            <a:off x="46769" y="4998795"/>
            <a:ext cx="1028347" cy="505407"/>
          </a:xfrm>
          <a:prstGeom prst="flowChartPreparation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88" name="타원 87"/>
          <p:cNvSpPr/>
          <p:nvPr/>
        </p:nvSpPr>
        <p:spPr>
          <a:xfrm>
            <a:off x="193367" y="4266019"/>
            <a:ext cx="951110" cy="60324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About </a:t>
            </a:r>
            <a:r>
              <a:rPr lang="en-US" altLang="ko-KR" dirty="0" err="1" smtClean="0"/>
              <a:t>Dynamixel</a:t>
            </a:r>
            <a:r>
              <a:rPr lang="en-US" altLang="ko-KR" dirty="0" smtClean="0"/>
              <a:t> SDK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3.   Use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36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703767" y="1024548"/>
            <a:ext cx="1199579" cy="540060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tx1"/>
                </a:solidFill>
              </a:rPr>
              <a:t>SDK API</a:t>
            </a:r>
            <a:endParaRPr lang="ko-KR" altLang="en-US" sz="2000" dirty="0" smtClean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7488070" y="1162327"/>
            <a:ext cx="1295636" cy="26472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tx1"/>
                </a:solidFill>
              </a:rPr>
              <a:t>Platform</a:t>
            </a:r>
            <a:endParaRPr lang="en-US" altLang="ko-KR" sz="2000" dirty="0">
              <a:solidFill>
                <a:schemeClr val="tx1"/>
              </a:solidFill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5691163" y="1960069"/>
            <a:ext cx="1453515" cy="4087817"/>
            <a:chOff x="2076510" y="2048830"/>
            <a:chExt cx="4686640" cy="426049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모서리가 둥근 직사각형 5"/>
            <p:cNvSpPr/>
            <p:nvPr/>
          </p:nvSpPr>
          <p:spPr>
            <a:xfrm>
              <a:off x="2076510" y="2226747"/>
              <a:ext cx="4686640" cy="4082573"/>
            </a:xfrm>
            <a:prstGeom prst="roundRect">
              <a:avLst>
                <a:gd name="adj" fmla="val 9427"/>
              </a:avLst>
            </a:prstGeom>
            <a:grpFill/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2454309" y="2048830"/>
              <a:ext cx="3931039" cy="300050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err="1" smtClean="0">
                  <a:solidFill>
                    <a:schemeClr val="tx1"/>
                  </a:solidFill>
                </a:rPr>
                <a:t>PortHandler</a:t>
              </a:r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1646253" y="1960069"/>
            <a:ext cx="3997799" cy="4069345"/>
            <a:chOff x="2195736" y="2475767"/>
            <a:chExt cx="2282952" cy="3751702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0" name="모서리가 둥근 직사각형 29"/>
            <p:cNvSpPr/>
            <p:nvPr/>
          </p:nvSpPr>
          <p:spPr>
            <a:xfrm>
              <a:off x="2195736" y="2610782"/>
              <a:ext cx="2282952" cy="3616687"/>
            </a:xfrm>
            <a:prstGeom prst="roundRect">
              <a:avLst>
                <a:gd name="adj" fmla="val 9427"/>
              </a:avLst>
            </a:prstGeom>
            <a:grpFill/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2437364" y="2475767"/>
              <a:ext cx="1846604" cy="270030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err="1" smtClean="0">
                  <a:solidFill>
                    <a:schemeClr val="tx1"/>
                  </a:solidFill>
                </a:rPr>
                <a:t>PacketHandler</a:t>
              </a:r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</p:grp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C"/>
              </a:clrFrom>
              <a:clrTo>
                <a:srgbClr val="FBFB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1104">
            <a:off x="7346512" y="3505461"/>
            <a:ext cx="1445213" cy="13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C"/>
              </a:clrFrom>
              <a:clrTo>
                <a:srgbClr val="FBFB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1104">
            <a:off x="7940928" y="3766264"/>
            <a:ext cx="1445213" cy="13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직사각형 43"/>
          <p:cNvSpPr/>
          <p:nvPr/>
        </p:nvSpPr>
        <p:spPr>
          <a:xfrm>
            <a:off x="182745" y="4344701"/>
            <a:ext cx="961732" cy="44882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Model number</a:t>
            </a:r>
          </a:p>
        </p:txBody>
      </p:sp>
      <p:sp>
        <p:nvSpPr>
          <p:cNvPr id="58" name="직사각형 57"/>
          <p:cNvSpPr/>
          <p:nvPr/>
        </p:nvSpPr>
        <p:spPr>
          <a:xfrm>
            <a:off x="182745" y="2792885"/>
            <a:ext cx="845602" cy="7429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chemeClr val="tx1"/>
                </a:solidFill>
              </a:rPr>
              <a:t>ID</a:t>
            </a:r>
          </a:p>
          <a:p>
            <a:r>
              <a:rPr lang="en-US" altLang="ko-KR" sz="1100" dirty="0" smtClean="0">
                <a:solidFill>
                  <a:schemeClr val="tx1"/>
                </a:solidFill>
              </a:rPr>
              <a:t>Instruction</a:t>
            </a:r>
          </a:p>
          <a:p>
            <a:r>
              <a:rPr lang="en-US" altLang="ko-KR" sz="1100" dirty="0" smtClean="0">
                <a:solidFill>
                  <a:schemeClr val="tx1"/>
                </a:solidFill>
              </a:rPr>
              <a:t>Parameter</a:t>
            </a:r>
            <a:endParaRPr lang="en-US" altLang="ko-KR" sz="1100" dirty="0">
              <a:solidFill>
                <a:schemeClr val="tx1"/>
              </a:solidFill>
            </a:endParaRPr>
          </a:p>
        </p:txBody>
      </p:sp>
      <p:sp>
        <p:nvSpPr>
          <p:cNvPr id="23" name="오른쪽 중괄호 22"/>
          <p:cNvSpPr/>
          <p:nvPr/>
        </p:nvSpPr>
        <p:spPr>
          <a:xfrm rot="16200000">
            <a:off x="4251451" y="-1029931"/>
            <a:ext cx="288032" cy="549842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오른쪽 화살표 66"/>
          <p:cNvSpPr/>
          <p:nvPr/>
        </p:nvSpPr>
        <p:spPr>
          <a:xfrm>
            <a:off x="5297659" y="2676554"/>
            <a:ext cx="2298678" cy="969782"/>
          </a:xfrm>
          <a:prstGeom prst="rightArrow">
            <a:avLst>
              <a:gd name="adj1" fmla="val 50000"/>
              <a:gd name="adj2" fmla="val 35071"/>
            </a:avLst>
          </a:pr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78" name="오른쪽 화살표 77"/>
          <p:cNvSpPr/>
          <p:nvPr/>
        </p:nvSpPr>
        <p:spPr>
          <a:xfrm rot="10800000">
            <a:off x="5286672" y="4405309"/>
            <a:ext cx="2237656" cy="969782"/>
          </a:xfrm>
          <a:prstGeom prst="rightArrow">
            <a:avLst>
              <a:gd name="adj1" fmla="val 50000"/>
              <a:gd name="adj2" fmla="val 366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5288943" y="3002505"/>
            <a:ext cx="1132995" cy="307555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</a:rPr>
              <a:t>Transmit</a:t>
            </a:r>
            <a:endParaRPr lang="en-US" altLang="ko-KR" sz="1600" b="1" dirty="0">
              <a:solidFill>
                <a:schemeClr val="tx1"/>
              </a:solidFill>
            </a:endParaRPr>
          </a:p>
        </p:txBody>
      </p:sp>
      <p:sp>
        <p:nvSpPr>
          <p:cNvPr id="83" name="오른쪽 중괄호 82"/>
          <p:cNvSpPr/>
          <p:nvPr/>
        </p:nvSpPr>
        <p:spPr>
          <a:xfrm rot="16200000">
            <a:off x="7991872" y="1035714"/>
            <a:ext cx="288032" cy="1367133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/>
          <p:cNvSpPr/>
          <p:nvPr/>
        </p:nvSpPr>
        <p:spPr>
          <a:xfrm>
            <a:off x="7775895" y="3098598"/>
            <a:ext cx="1080120" cy="26472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endParaRPr lang="en-US" altLang="ko-KR" dirty="0">
              <a:solidFill>
                <a:schemeClr val="tx1"/>
              </a:solidFill>
            </a:endParaRPr>
          </a:p>
        </p:txBody>
      </p:sp>
      <p:cxnSp>
        <p:nvCxnSpPr>
          <p:cNvPr id="64" name="꺾인 연결선 63"/>
          <p:cNvCxnSpPr>
            <a:stCxn id="26" idx="2"/>
            <a:endCxn id="5" idx="0"/>
          </p:cNvCxnSpPr>
          <p:nvPr/>
        </p:nvCxnSpPr>
        <p:spPr>
          <a:xfrm rot="5400000">
            <a:off x="2024616" y="3343846"/>
            <a:ext cx="1389655" cy="177037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직사각형 90"/>
          <p:cNvSpPr/>
          <p:nvPr/>
        </p:nvSpPr>
        <p:spPr>
          <a:xfrm>
            <a:off x="2540536" y="3928253"/>
            <a:ext cx="1080120" cy="26472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Instruction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93" name="오른쪽 화살표 92"/>
          <p:cNvSpPr/>
          <p:nvPr/>
        </p:nvSpPr>
        <p:spPr>
          <a:xfrm rot="9000000">
            <a:off x="1060329" y="5583756"/>
            <a:ext cx="832402" cy="266487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77" name="오른쪽 화살표 76"/>
          <p:cNvSpPr/>
          <p:nvPr/>
        </p:nvSpPr>
        <p:spPr>
          <a:xfrm rot="10800000">
            <a:off x="1140721" y="5181135"/>
            <a:ext cx="764106" cy="266487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92" name="오른쪽 화살표 91"/>
          <p:cNvSpPr/>
          <p:nvPr/>
        </p:nvSpPr>
        <p:spPr>
          <a:xfrm rot="12600000">
            <a:off x="1081403" y="4758872"/>
            <a:ext cx="827403" cy="25516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94" name="직사각형 93"/>
          <p:cNvSpPr/>
          <p:nvPr/>
        </p:nvSpPr>
        <p:spPr>
          <a:xfrm>
            <a:off x="87736" y="4998795"/>
            <a:ext cx="961732" cy="44882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Present</a:t>
            </a:r>
          </a:p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position</a:t>
            </a:r>
          </a:p>
        </p:txBody>
      </p:sp>
      <p:sp>
        <p:nvSpPr>
          <p:cNvPr id="95" name="직사각형 94"/>
          <p:cNvSpPr/>
          <p:nvPr/>
        </p:nvSpPr>
        <p:spPr>
          <a:xfrm>
            <a:off x="60408" y="5797113"/>
            <a:ext cx="961732" cy="44882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No data</a:t>
            </a:r>
          </a:p>
        </p:txBody>
      </p:sp>
      <p:cxnSp>
        <p:nvCxnSpPr>
          <p:cNvPr id="1029" name="직선 연결선 1028"/>
          <p:cNvCxnSpPr/>
          <p:nvPr/>
        </p:nvCxnSpPr>
        <p:spPr>
          <a:xfrm>
            <a:off x="1646253" y="3952446"/>
            <a:ext cx="54984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순서도: 처리 4"/>
          <p:cNvSpPr/>
          <p:nvPr/>
        </p:nvSpPr>
        <p:spPr>
          <a:xfrm>
            <a:off x="1763688" y="4923859"/>
            <a:ext cx="141140" cy="739974"/>
          </a:xfrm>
          <a:prstGeom prst="flowChartProcess">
            <a:avLst/>
          </a:prstGeom>
          <a:pattFill prst="lgConfetti">
            <a:fgClr>
              <a:schemeClr val="tx1"/>
            </a:fgClr>
            <a:bgClr>
              <a:schemeClr val="bg1"/>
            </a:bgClr>
          </a:patt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/>
        </p:nvSpPr>
        <p:spPr>
          <a:xfrm>
            <a:off x="5502698" y="4736422"/>
            <a:ext cx="972105" cy="307555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</a:rPr>
              <a:t>Receive</a:t>
            </a:r>
            <a:endParaRPr lang="en-US" altLang="ko-KR" sz="1600" b="1" dirty="0">
              <a:solidFill>
                <a:schemeClr val="tx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6246500" y="2981089"/>
            <a:ext cx="1176003" cy="365628"/>
            <a:chOff x="5953787" y="2981089"/>
            <a:chExt cx="1176003" cy="365628"/>
          </a:xfrm>
        </p:grpSpPr>
        <p:sp>
          <p:nvSpPr>
            <p:cNvPr id="13" name="육각형 12"/>
            <p:cNvSpPr/>
            <p:nvPr/>
          </p:nvSpPr>
          <p:spPr>
            <a:xfrm>
              <a:off x="6098745" y="2981089"/>
              <a:ext cx="886089" cy="365628"/>
            </a:xfrm>
            <a:prstGeom prst="hexagon">
              <a:avLst>
                <a:gd name="adj" fmla="val 41672"/>
                <a:gd name="vf" fmla="val 115470"/>
              </a:avLst>
            </a:prstGeom>
            <a:pattFill prst="wdUpDiag">
              <a:fgClr>
                <a:schemeClr val="accent5">
                  <a:lumMod val="40000"/>
                  <a:lumOff val="60000"/>
                </a:schemeClr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5953787" y="3005464"/>
              <a:ext cx="1176003" cy="307555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>
                  <a:solidFill>
                    <a:schemeClr val="tx1"/>
                  </a:solidFill>
                </a:rPr>
                <a:t>Instr.</a:t>
              </a:r>
              <a:br>
                <a:rPr lang="en-US" altLang="ko-KR" sz="1200" b="1" dirty="0" smtClean="0">
                  <a:solidFill>
                    <a:schemeClr val="tx1"/>
                  </a:solidFill>
                </a:rPr>
              </a:br>
              <a:r>
                <a:rPr lang="en-US" altLang="ko-KR" sz="1200" b="1" dirty="0" smtClean="0">
                  <a:solidFill>
                    <a:schemeClr val="tx1"/>
                  </a:solidFill>
                </a:rPr>
                <a:t> Packet</a:t>
              </a:r>
              <a:endParaRPr lang="en-US" altLang="ko-KR" sz="1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9" name="그룹 88"/>
          <p:cNvGrpSpPr/>
          <p:nvPr/>
        </p:nvGrpSpPr>
        <p:grpSpPr>
          <a:xfrm>
            <a:off x="6314321" y="4713552"/>
            <a:ext cx="1176003" cy="365628"/>
            <a:chOff x="5953787" y="2981089"/>
            <a:chExt cx="1176003" cy="365628"/>
          </a:xfrm>
        </p:grpSpPr>
        <p:sp>
          <p:nvSpPr>
            <p:cNvPr id="96" name="육각형 95"/>
            <p:cNvSpPr/>
            <p:nvPr/>
          </p:nvSpPr>
          <p:spPr>
            <a:xfrm>
              <a:off x="6098745" y="2981089"/>
              <a:ext cx="886089" cy="365628"/>
            </a:xfrm>
            <a:prstGeom prst="hexagon">
              <a:avLst>
                <a:gd name="adj" fmla="val 41672"/>
                <a:gd name="vf" fmla="val 115470"/>
              </a:avLst>
            </a:prstGeom>
            <a:pattFill prst="wdDnDiag">
              <a:fgClr>
                <a:schemeClr val="accent2">
                  <a:lumMod val="60000"/>
                  <a:lumOff val="40000"/>
                </a:schemeClr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5953787" y="3005464"/>
              <a:ext cx="1176003" cy="307555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>
                  <a:solidFill>
                    <a:schemeClr val="tx1"/>
                  </a:solidFill>
                </a:rPr>
                <a:t>Status</a:t>
              </a:r>
              <a:br>
                <a:rPr lang="en-US" altLang="ko-KR" sz="1200" b="1" dirty="0" smtClean="0">
                  <a:solidFill>
                    <a:schemeClr val="tx1"/>
                  </a:solidFill>
                </a:rPr>
              </a:br>
              <a:r>
                <a:rPr lang="en-US" altLang="ko-KR" sz="1200" b="1" dirty="0" smtClean="0">
                  <a:solidFill>
                    <a:schemeClr val="tx1"/>
                  </a:solidFill>
                </a:rPr>
                <a:t> Packet</a:t>
              </a:r>
              <a:endParaRPr lang="en-US" altLang="ko-KR" sz="1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98" name="육각형 97"/>
          <p:cNvSpPr/>
          <p:nvPr/>
        </p:nvSpPr>
        <p:spPr>
          <a:xfrm>
            <a:off x="2069380" y="2708838"/>
            <a:ext cx="3042961" cy="907018"/>
          </a:xfrm>
          <a:prstGeom prst="hexagon">
            <a:avLst>
              <a:gd name="adj" fmla="val 34111"/>
              <a:gd name="vf" fmla="val 115470"/>
            </a:avLst>
          </a:prstGeom>
          <a:pattFill prst="wdUpDiag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3181827" y="2791216"/>
            <a:ext cx="845602" cy="7429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chemeClr val="tx1"/>
                </a:solidFill>
              </a:rPr>
              <a:t>ID</a:t>
            </a:r>
          </a:p>
          <a:p>
            <a:r>
              <a:rPr lang="en-US" altLang="ko-KR" sz="1100" dirty="0" smtClean="0">
                <a:solidFill>
                  <a:schemeClr val="tx1"/>
                </a:solidFill>
              </a:rPr>
              <a:t>Instruction</a:t>
            </a:r>
          </a:p>
          <a:p>
            <a:r>
              <a:rPr lang="en-US" altLang="ko-KR" sz="1100" dirty="0" smtClean="0">
                <a:solidFill>
                  <a:schemeClr val="tx1"/>
                </a:solidFill>
              </a:rPr>
              <a:t>Parameter</a:t>
            </a:r>
            <a:endParaRPr lang="en-US" altLang="ko-KR" sz="1100" dirty="0">
              <a:solidFill>
                <a:schemeClr val="tx1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4284938" y="2789951"/>
            <a:ext cx="732497" cy="743239"/>
            <a:chOff x="4631591" y="3790752"/>
            <a:chExt cx="732497" cy="743239"/>
          </a:xfrm>
        </p:grpSpPr>
        <p:sp>
          <p:nvSpPr>
            <p:cNvPr id="61" name="오각형 60"/>
            <p:cNvSpPr/>
            <p:nvPr/>
          </p:nvSpPr>
          <p:spPr>
            <a:xfrm>
              <a:off x="4644008" y="3791003"/>
              <a:ext cx="720080" cy="742988"/>
            </a:xfrm>
            <a:prstGeom prst="homePlate">
              <a:avLst>
                <a:gd name="adj" fmla="val 32473"/>
              </a:avLst>
            </a:prstGeom>
            <a:pattFill prst="pct70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4631591" y="3790752"/>
              <a:ext cx="616385" cy="742988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CRC</a:t>
              </a:r>
              <a:endParaRPr lang="en-US" altLang="ko-KR" sz="11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2149901" y="2780928"/>
            <a:ext cx="837923" cy="742988"/>
            <a:chOff x="2585175" y="3777705"/>
            <a:chExt cx="837923" cy="742988"/>
          </a:xfrm>
        </p:grpSpPr>
        <p:sp>
          <p:nvSpPr>
            <p:cNvPr id="60" name="오각형 59"/>
            <p:cNvSpPr/>
            <p:nvPr/>
          </p:nvSpPr>
          <p:spPr>
            <a:xfrm rot="10800000">
              <a:off x="2585175" y="3780719"/>
              <a:ext cx="756309" cy="739974"/>
            </a:xfrm>
            <a:prstGeom prst="homePlate">
              <a:avLst>
                <a:gd name="adj" fmla="val 35142"/>
              </a:avLst>
            </a:prstGeom>
            <a:pattFill prst="pct70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2666787" y="3777705"/>
              <a:ext cx="756311" cy="742988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Header</a:t>
              </a:r>
            </a:p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Length</a:t>
              </a:r>
            </a:p>
          </p:txBody>
        </p:sp>
      </p:grpSp>
      <p:sp>
        <p:nvSpPr>
          <p:cNvPr id="99" name="육각형 98"/>
          <p:cNvSpPr/>
          <p:nvPr/>
        </p:nvSpPr>
        <p:spPr>
          <a:xfrm>
            <a:off x="2247134" y="4414333"/>
            <a:ext cx="2964222" cy="907018"/>
          </a:xfrm>
          <a:prstGeom prst="hexagon">
            <a:avLst>
              <a:gd name="adj" fmla="val 30611"/>
              <a:gd name="vf" fmla="val 115470"/>
            </a:avLst>
          </a:prstGeom>
          <a:pattFill prst="wdDnDiag">
            <a:fgClr>
              <a:schemeClr val="accent2">
                <a:lumMod val="60000"/>
                <a:lumOff val="40000"/>
              </a:schemeClr>
            </a:fgClr>
            <a:bgClr>
              <a:schemeClr val="bg1"/>
            </a:bgClr>
          </a:patt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3317184" y="4781531"/>
            <a:ext cx="845602" cy="46606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chemeClr val="tx1"/>
                </a:solidFill>
              </a:rPr>
              <a:t>ID</a:t>
            </a:r>
          </a:p>
          <a:p>
            <a:r>
              <a:rPr lang="en-US" altLang="ko-KR" sz="1100" dirty="0" smtClean="0">
                <a:solidFill>
                  <a:schemeClr val="tx1"/>
                </a:solidFill>
              </a:rPr>
              <a:t>Parameter</a:t>
            </a:r>
            <a:endParaRPr lang="en-US" altLang="ko-KR" sz="1100" dirty="0">
              <a:solidFill>
                <a:schemeClr val="tx1"/>
              </a:solidFill>
            </a:endParaRPr>
          </a:p>
        </p:txBody>
      </p:sp>
      <p:grpSp>
        <p:nvGrpSpPr>
          <p:cNvPr id="69" name="그룹 68"/>
          <p:cNvGrpSpPr/>
          <p:nvPr/>
        </p:nvGrpSpPr>
        <p:grpSpPr>
          <a:xfrm>
            <a:off x="4424075" y="4496817"/>
            <a:ext cx="732497" cy="743239"/>
            <a:chOff x="4631591" y="3790752"/>
            <a:chExt cx="732497" cy="743239"/>
          </a:xfrm>
        </p:grpSpPr>
        <p:sp>
          <p:nvSpPr>
            <p:cNvPr id="70" name="오각형 69"/>
            <p:cNvSpPr/>
            <p:nvPr/>
          </p:nvSpPr>
          <p:spPr>
            <a:xfrm>
              <a:off x="4644008" y="3791003"/>
              <a:ext cx="720080" cy="742988"/>
            </a:xfrm>
            <a:prstGeom prst="homePlate">
              <a:avLst>
                <a:gd name="adj" fmla="val 32473"/>
              </a:avLst>
            </a:prstGeom>
            <a:pattFill prst="pct70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4631591" y="3790752"/>
              <a:ext cx="616385" cy="742988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CRC</a:t>
              </a:r>
              <a:endParaRPr lang="en-US" altLang="ko-KR" sz="11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그룹 71"/>
          <p:cNvGrpSpPr/>
          <p:nvPr/>
        </p:nvGrpSpPr>
        <p:grpSpPr>
          <a:xfrm>
            <a:off x="2281217" y="4497768"/>
            <a:ext cx="837923" cy="742988"/>
            <a:chOff x="2585175" y="3777705"/>
            <a:chExt cx="837923" cy="742988"/>
          </a:xfrm>
        </p:grpSpPr>
        <p:sp>
          <p:nvSpPr>
            <p:cNvPr id="73" name="오각형 72"/>
            <p:cNvSpPr/>
            <p:nvPr/>
          </p:nvSpPr>
          <p:spPr>
            <a:xfrm rot="10800000">
              <a:off x="2585175" y="3780719"/>
              <a:ext cx="756309" cy="739974"/>
            </a:xfrm>
            <a:prstGeom prst="homePlate">
              <a:avLst>
                <a:gd name="adj" fmla="val 35142"/>
              </a:avLst>
            </a:prstGeom>
            <a:pattFill prst="pct70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2666787" y="3777705"/>
              <a:ext cx="756311" cy="742988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Header</a:t>
              </a:r>
            </a:p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Length</a:t>
              </a:r>
            </a:p>
          </p:txBody>
        </p:sp>
      </p:grpSp>
      <p:sp>
        <p:nvSpPr>
          <p:cNvPr id="82" name="직사각형 81"/>
          <p:cNvSpPr/>
          <p:nvPr/>
        </p:nvSpPr>
        <p:spPr>
          <a:xfrm>
            <a:off x="3307772" y="4499033"/>
            <a:ext cx="845602" cy="21525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chemeClr val="tx1"/>
                </a:solidFill>
              </a:rPr>
              <a:t>Error</a:t>
            </a:r>
            <a:endParaRPr lang="en-US" altLang="ko-KR" sz="1100" dirty="0">
              <a:solidFill>
                <a:schemeClr val="tx1"/>
              </a:solidFill>
            </a:endParaRPr>
          </a:p>
        </p:txBody>
      </p:sp>
      <p:sp>
        <p:nvSpPr>
          <p:cNvPr id="20" name="왼쪽 화살표 19"/>
          <p:cNvSpPr/>
          <p:nvPr/>
        </p:nvSpPr>
        <p:spPr>
          <a:xfrm>
            <a:off x="3067518" y="4746163"/>
            <a:ext cx="206129" cy="300406"/>
          </a:xfrm>
          <a:prstGeom prst="leftArrow">
            <a:avLst/>
          </a:prstGeom>
          <a:solidFill>
            <a:srgbClr val="FF0000"/>
          </a:solidFill>
          <a:ln w="63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01" name="왼쪽 화살표 100"/>
          <p:cNvSpPr/>
          <p:nvPr/>
        </p:nvSpPr>
        <p:spPr>
          <a:xfrm rot="10800000">
            <a:off x="4200491" y="4746163"/>
            <a:ext cx="206129" cy="300406"/>
          </a:xfrm>
          <a:prstGeom prst="leftArrow">
            <a:avLst/>
          </a:prstGeom>
          <a:solidFill>
            <a:srgbClr val="FF0000"/>
          </a:solidFill>
          <a:ln w="63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02" name="왼쪽 화살표 101"/>
          <p:cNvSpPr/>
          <p:nvPr/>
        </p:nvSpPr>
        <p:spPr>
          <a:xfrm rot="10800000">
            <a:off x="2940811" y="3013700"/>
            <a:ext cx="206129" cy="300406"/>
          </a:xfrm>
          <a:prstGeom prst="leftArrow">
            <a:avLst/>
          </a:prstGeom>
          <a:solidFill>
            <a:srgbClr val="00B0F0"/>
          </a:solidFill>
          <a:ln w="6350">
            <a:solidFill>
              <a:srgbClr val="00B0F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03" name="왼쪽 화살표 102"/>
          <p:cNvSpPr/>
          <p:nvPr/>
        </p:nvSpPr>
        <p:spPr>
          <a:xfrm>
            <a:off x="4054734" y="3013700"/>
            <a:ext cx="206129" cy="300406"/>
          </a:xfrm>
          <a:prstGeom prst="leftArrow">
            <a:avLst/>
          </a:prstGeom>
          <a:solidFill>
            <a:srgbClr val="00B0F0"/>
          </a:solidFill>
          <a:ln w="6350">
            <a:solidFill>
              <a:srgbClr val="00B0F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cxnSp>
        <p:nvCxnSpPr>
          <p:cNvPr id="25" name="꺾인 연결선 24"/>
          <p:cNvCxnSpPr>
            <a:stCxn id="68" idx="2"/>
          </p:cNvCxnSpPr>
          <p:nvPr/>
        </p:nvCxnSpPr>
        <p:spPr>
          <a:xfrm rot="5400000">
            <a:off x="2688717" y="4476057"/>
            <a:ext cx="279726" cy="1822811"/>
          </a:xfrm>
          <a:prstGeom prst="bentConnector2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직사각형 103"/>
          <p:cNvSpPr/>
          <p:nvPr/>
        </p:nvSpPr>
        <p:spPr>
          <a:xfrm>
            <a:off x="2317256" y="5584637"/>
            <a:ext cx="1526680" cy="26472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ID &amp; Parameter</a:t>
            </a:r>
            <a:endParaRPr lang="en-US" altLang="ko-KR" dirty="0">
              <a:solidFill>
                <a:schemeClr val="tx1"/>
              </a:solidFill>
            </a:endParaRPr>
          </a:p>
        </p:txBody>
      </p:sp>
      <p:cxnSp>
        <p:nvCxnSpPr>
          <p:cNvPr id="75" name="꺾인 연결선 74"/>
          <p:cNvCxnSpPr>
            <a:stCxn id="58" idx="3"/>
            <a:endCxn id="26" idx="0"/>
          </p:cNvCxnSpPr>
          <p:nvPr/>
        </p:nvCxnSpPr>
        <p:spPr>
          <a:xfrm flipV="1">
            <a:off x="1028347" y="2791216"/>
            <a:ext cx="2576281" cy="373163"/>
          </a:xfrm>
          <a:prstGeom prst="bentConnector4">
            <a:avLst>
              <a:gd name="adj1" fmla="val 17540"/>
              <a:gd name="adj2" fmla="val 202100"/>
            </a:avLst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554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5400" dirty="0" smtClean="0"/>
              <a:t>Example</a:t>
            </a:r>
            <a:endParaRPr lang="ko-KR" altLang="en-US" sz="5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713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1</a:t>
            </a:r>
            <a:r>
              <a:rPr lang="en-US" altLang="ko-KR" dirty="0" smtClean="0"/>
              <a:t>.   Example List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38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182603" y="1543404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Examples for Protocol 2.0 – </a:t>
            </a:r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dirty="0" smtClean="0">
                <a:solidFill>
                  <a:schemeClr val="tx1"/>
                </a:solidFill>
              </a:rPr>
              <a:t> PRO</a:t>
            </a:r>
          </a:p>
        </p:txBody>
      </p:sp>
      <p:sp>
        <p:nvSpPr>
          <p:cNvPr id="62" name="직사각형 61"/>
          <p:cNvSpPr/>
          <p:nvPr/>
        </p:nvSpPr>
        <p:spPr>
          <a:xfrm>
            <a:off x="499506" y="1936086"/>
            <a:ext cx="120903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Instructions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399686" y="2229671"/>
            <a:ext cx="1925208" cy="3869212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Ping</a:t>
            </a:r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Read</a:t>
            </a:r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Write</a:t>
            </a:r>
          </a:p>
          <a:p>
            <a:pPr>
              <a:lnSpc>
                <a:spcPct val="200000"/>
              </a:lnSpc>
            </a:pPr>
            <a:r>
              <a:rPr lang="en-US" altLang="ko-KR" dirty="0" err="1" smtClean="0">
                <a:solidFill>
                  <a:schemeClr val="tx1"/>
                </a:solidFill>
              </a:rPr>
              <a:t>SyncRead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ko-KR" dirty="0" err="1" smtClean="0">
                <a:solidFill>
                  <a:schemeClr val="tx1"/>
                </a:solidFill>
              </a:rPr>
              <a:t>SyncWrite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ko-KR" dirty="0" err="1" smtClean="0">
                <a:solidFill>
                  <a:schemeClr val="tx1"/>
                </a:solidFill>
              </a:rPr>
              <a:t>BulkRead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ko-KR" dirty="0" err="1" smtClean="0">
                <a:solidFill>
                  <a:schemeClr val="tx1"/>
                </a:solidFill>
              </a:rPr>
              <a:t>BulkWrite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Reboot</a:t>
            </a:r>
          </a:p>
          <a:p>
            <a:pPr>
              <a:lnSpc>
                <a:spcPct val="200000"/>
              </a:lnSpc>
            </a:pPr>
            <a:r>
              <a:rPr lang="en-US" altLang="ko-KR" dirty="0" err="1" smtClean="0">
                <a:solidFill>
                  <a:schemeClr val="tx1"/>
                </a:solidFill>
              </a:rPr>
              <a:t>FactoryReset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cxnSp>
        <p:nvCxnSpPr>
          <p:cNvPr id="36" name="직선 연결선 35"/>
          <p:cNvCxnSpPr/>
          <p:nvPr/>
        </p:nvCxnSpPr>
        <p:spPr>
          <a:xfrm flipH="1">
            <a:off x="506580" y="2732141"/>
            <a:ext cx="45325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 flipH="1" flipV="1">
            <a:off x="506578" y="3170585"/>
            <a:ext cx="3807317" cy="63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 flipH="1">
            <a:off x="550635" y="3590388"/>
            <a:ext cx="4488499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 flipH="1" flipV="1">
            <a:off x="506578" y="4028833"/>
            <a:ext cx="3807317" cy="63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 flipH="1">
            <a:off x="499506" y="4433032"/>
            <a:ext cx="4539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 flipH="1">
            <a:off x="499506" y="4871476"/>
            <a:ext cx="453962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>
            <a:off x="1749135" y="2342460"/>
            <a:ext cx="0" cy="37564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직사각형 56"/>
          <p:cNvSpPr/>
          <p:nvPr/>
        </p:nvSpPr>
        <p:spPr>
          <a:xfrm>
            <a:off x="1887502" y="2836037"/>
            <a:ext cx="1447573" cy="68189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ReadWrite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1887502" y="3687888"/>
            <a:ext cx="1447573" cy="68189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Sync</a:t>
            </a:r>
            <a:br>
              <a:rPr lang="en-US" altLang="ko-KR" dirty="0" smtClean="0">
                <a:solidFill>
                  <a:schemeClr val="tx1"/>
                </a:solidFill>
              </a:rPr>
            </a:br>
            <a:r>
              <a:rPr lang="en-US" altLang="ko-KR" dirty="0" err="1" smtClean="0">
                <a:solidFill>
                  <a:schemeClr val="tx1"/>
                </a:solidFill>
              </a:rPr>
              <a:t>ReadWrite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1887501" y="4533927"/>
            <a:ext cx="1447573" cy="68189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Bulk</a:t>
            </a:r>
            <a:br>
              <a:rPr lang="en-US" altLang="ko-KR" dirty="0" smtClean="0">
                <a:solidFill>
                  <a:schemeClr val="tx1"/>
                </a:solidFill>
              </a:rPr>
            </a:br>
            <a:r>
              <a:rPr lang="en-US" altLang="ko-KR" dirty="0" err="1" smtClean="0">
                <a:solidFill>
                  <a:schemeClr val="tx1"/>
                </a:solidFill>
              </a:rPr>
              <a:t>ReadWrite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2104680" y="1941639"/>
            <a:ext cx="2688649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Examples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3588655" y="2832838"/>
            <a:ext cx="1450479" cy="68189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MultiPort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3588655" y="3687888"/>
            <a:ext cx="1450479" cy="68189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Indirect</a:t>
            </a:r>
            <a:br>
              <a:rPr lang="en-US" altLang="ko-KR" dirty="0" smtClean="0">
                <a:solidFill>
                  <a:schemeClr val="tx1"/>
                </a:solidFill>
              </a:rPr>
            </a:br>
            <a:r>
              <a:rPr lang="en-US" altLang="ko-KR" dirty="0" smtClean="0">
                <a:solidFill>
                  <a:schemeClr val="tx1"/>
                </a:solidFill>
              </a:rPr>
              <a:t>Address</a:t>
            </a:r>
          </a:p>
        </p:txBody>
      </p:sp>
      <p:sp>
        <p:nvSpPr>
          <p:cNvPr id="68" name="직사각형 67"/>
          <p:cNvSpPr/>
          <p:nvPr/>
        </p:nvSpPr>
        <p:spPr>
          <a:xfrm>
            <a:off x="1887502" y="2338114"/>
            <a:ext cx="1447573" cy="33986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Ping</a:t>
            </a:r>
          </a:p>
        </p:txBody>
      </p:sp>
      <p:sp>
        <p:nvSpPr>
          <p:cNvPr id="69" name="직사각형 68"/>
          <p:cNvSpPr/>
          <p:nvPr/>
        </p:nvSpPr>
        <p:spPr>
          <a:xfrm>
            <a:off x="3588655" y="2320580"/>
            <a:ext cx="1450479" cy="33986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BroadcastPing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cxnSp>
        <p:nvCxnSpPr>
          <p:cNvPr id="70" name="직선 연결선 69"/>
          <p:cNvCxnSpPr/>
          <p:nvPr/>
        </p:nvCxnSpPr>
        <p:spPr>
          <a:xfrm flipH="1">
            <a:off x="506578" y="5279835"/>
            <a:ext cx="453255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연결선 70"/>
          <p:cNvCxnSpPr/>
          <p:nvPr/>
        </p:nvCxnSpPr>
        <p:spPr>
          <a:xfrm flipH="1">
            <a:off x="506578" y="5718281"/>
            <a:ext cx="45325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직사각형 71"/>
          <p:cNvSpPr/>
          <p:nvPr/>
        </p:nvSpPr>
        <p:spPr>
          <a:xfrm>
            <a:off x="1885823" y="5337472"/>
            <a:ext cx="1447573" cy="33986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Reboot</a:t>
            </a:r>
          </a:p>
        </p:txBody>
      </p:sp>
      <p:sp>
        <p:nvSpPr>
          <p:cNvPr id="73" name="직사각형 72"/>
          <p:cNvSpPr/>
          <p:nvPr/>
        </p:nvSpPr>
        <p:spPr>
          <a:xfrm>
            <a:off x="1884595" y="5788971"/>
            <a:ext cx="1450479" cy="33986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FactoryReset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graphicFrame>
        <p:nvGraphicFramePr>
          <p:cNvPr id="48" name="표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763637"/>
              </p:ext>
            </p:extLst>
          </p:nvPr>
        </p:nvGraphicFramePr>
        <p:xfrm>
          <a:off x="5292080" y="2229671"/>
          <a:ext cx="3672408" cy="337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2232248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Examples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Contents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Ping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Get DXL 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model number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BroadcastPing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Scan connected DXL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ReadWrite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Position control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MultiPort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Use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400" baseline="0" smtClean="0">
                          <a:solidFill>
                            <a:schemeClr val="tx1"/>
                          </a:solidFill>
                        </a:rPr>
                        <a:t>two ports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405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SyncReadWrite</a:t>
                      </a:r>
                      <a:endParaRPr lang="en-US" altLang="ko-KR" sz="14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smtClean="0">
                          <a:solidFill>
                            <a:schemeClr val="tx1"/>
                          </a:solidFill>
                        </a:rPr>
                        <a:t>Access multi</a:t>
                      </a:r>
                      <a:r>
                        <a:rPr lang="en-US" altLang="ko-KR" sz="1400" baseline="0" smtClean="0">
                          <a:solidFill>
                            <a:schemeClr val="tx1"/>
                          </a:solidFill>
                        </a:rPr>
                        <a:t> DXLs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405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BulkReadWrite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Access multi DXL, ADDR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060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IndirectAddress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Use Indirect Address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405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Reboot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Reboot DXL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405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FactoryReset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Reset all DXL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 settings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405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197" y="980728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39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2815467" y="102709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smtClean="0">
                <a:solidFill>
                  <a:schemeClr val="tx1"/>
                </a:solidFill>
              </a:rPr>
              <a:t>- Shared settings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/>
        </p:nvSpPr>
        <p:spPr>
          <a:xfrm>
            <a:off x="539552" y="1665452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b="1" u="sng" dirty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da-DK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 *</a:t>
            </a:r>
            <a:r>
              <a:rPr lang="da-DK" altLang="ko-KR" sz="12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portHandler </a:t>
            </a:r>
            <a:r>
              <a:rPr lang="da-DK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= (</a:t>
            </a:r>
            <a:r>
              <a:rPr lang="da-DK" altLang="ko-KR" sz="1200" b="1" u="sng" dirty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da-DK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*)</a:t>
            </a:r>
            <a:r>
              <a:rPr lang="da-DK" altLang="ko-KR" sz="1200" b="1" u="sng" dirty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da-DK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::</a:t>
            </a:r>
            <a:r>
              <a:rPr lang="da-DK" altLang="ko-KR" sz="12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GetPortHandler</a:t>
            </a:r>
            <a:r>
              <a:rPr lang="da-DK" altLang="ko-KR" sz="12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da-DK" altLang="ko-KR" sz="1200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DEVICE_NAME</a:t>
            </a:r>
            <a:r>
              <a:rPr lang="da-DK" altLang="ko-KR" sz="12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2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539552" y="2574444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2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&gt;</a:t>
            </a:r>
            <a:r>
              <a:rPr lang="en-US" altLang="ko-KR" sz="12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OpenPort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()</a:t>
            </a:r>
            <a:endParaRPr lang="en-US" altLang="ko-KR" sz="12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39551" y="356425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2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&gt;</a:t>
            </a:r>
            <a:r>
              <a:rPr lang="en-US" altLang="ko-KR" sz="12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SetBaudRate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200" u="sng" dirty="0">
                <a:solidFill>
                  <a:schemeClr val="tx1"/>
                </a:solidFill>
                <a:latin typeface="Consolas" panose="020B0609020204030204" pitchFamily="49" charset="0"/>
              </a:rPr>
              <a:t>BAUDRATE)</a:t>
            </a:r>
            <a:endParaRPr lang="en-US" altLang="ko-KR" sz="1200" u="sng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39550" y="4395884"/>
            <a:ext cx="820891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 *</a:t>
            </a:r>
            <a:r>
              <a:rPr lang="en-US" altLang="ko-KR" sz="12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 = </a:t>
            </a:r>
            <a:r>
              <a:rPr lang="en-US" altLang="ko-KR" sz="12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::</a:t>
            </a:r>
            <a:r>
              <a:rPr lang="en-US" altLang="ko-KR" sz="12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GetPacketHandler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200" u="sng" dirty="0">
                <a:solidFill>
                  <a:schemeClr val="tx1"/>
                </a:solidFill>
                <a:latin typeface="Consolas" panose="020B0609020204030204" pitchFamily="49" charset="0"/>
              </a:rPr>
              <a:t>PROTOCOL_VERSION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2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39548" y="1962242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portHandler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gets methods and members of </a:t>
            </a:r>
            <a:r>
              <a:rPr lang="da-DK" altLang="ko-KR" sz="1200" b="1" u="sng" dirty="0" smtClean="0">
                <a:solidFill>
                  <a:schemeClr val="accent3">
                    <a:lumMod val="75000"/>
                  </a:schemeClr>
                </a:solidFill>
              </a:rPr>
              <a:t>PortHandlerLinux</a:t>
            </a:r>
            <a:r>
              <a:rPr lang="da-DK" altLang="ko-KR" sz="1200" u="sng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or </a:t>
            </a:r>
            <a:r>
              <a:rPr lang="da-DK" altLang="ko-KR" sz="1200" b="1" u="sng" dirty="0" smtClean="0">
                <a:solidFill>
                  <a:schemeClr val="accent3">
                    <a:lumMod val="75000"/>
                  </a:schemeClr>
                </a:solidFill>
              </a:rPr>
              <a:t>PortHandlerWindows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, and sets the </a:t>
            </a:r>
            <a:r>
              <a:rPr lang="da-DK" altLang="ko-KR" sz="1200" b="1" u="sng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DEVICE_NAME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. 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39552" y="2858649"/>
            <a:ext cx="777686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portHandler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opens and gets the handle of selected port.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39549" y="3861048"/>
            <a:ext cx="777686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portHandler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retries to open the selected port with selected </a:t>
            </a:r>
            <a:r>
              <a:rPr lang="da-DK" altLang="ko-KR" sz="1200" b="1" u="sng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BAUDRATE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39552" y="4703969"/>
            <a:ext cx="914501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packetHandler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gets methods and members of </a:t>
            </a:r>
            <a:r>
              <a:rPr lang="da-DK" altLang="ko-KR" sz="1150" b="1" u="sng" dirty="0" smtClean="0">
                <a:solidFill>
                  <a:schemeClr val="accent3">
                    <a:lumMod val="75000"/>
                  </a:schemeClr>
                </a:solidFill>
              </a:rPr>
              <a:t>Protocol1PacketHandler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or </a:t>
            </a:r>
            <a:r>
              <a:rPr lang="da-DK" altLang="ko-KR" sz="1150" b="1" u="sng" dirty="0" smtClean="0">
                <a:solidFill>
                  <a:schemeClr val="accent3">
                    <a:lumMod val="75000"/>
                  </a:schemeClr>
                </a:solidFill>
              </a:rPr>
              <a:t>Protocol2PacketHandler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by </a:t>
            </a:r>
            <a:r>
              <a:rPr lang="da-DK" altLang="ko-KR" sz="1150" b="1" u="sng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PROTOCOL_VERSION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39552" y="5305035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2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2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ClosePort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()</a:t>
            </a:r>
            <a:endParaRPr lang="en-US" altLang="ko-KR" sz="12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39552" y="5589240"/>
            <a:ext cx="777686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portHandler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closes selected port.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99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직사각형 38"/>
          <p:cNvSpPr/>
          <p:nvPr/>
        </p:nvSpPr>
        <p:spPr>
          <a:xfrm>
            <a:off x="7045192" y="2530037"/>
            <a:ext cx="1871872" cy="3617780"/>
          </a:xfrm>
          <a:prstGeom prst="rect">
            <a:avLst/>
          </a:prstGeom>
          <a:solidFill>
            <a:schemeClr val="bg1"/>
          </a:solidFill>
          <a:ln w="6350">
            <a:solidFill>
              <a:srgbClr val="0000FF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4937166" y="2229910"/>
            <a:ext cx="1993954" cy="1110563"/>
          </a:xfrm>
          <a:prstGeom prst="rect">
            <a:avLst/>
          </a:prstGeom>
          <a:solidFill>
            <a:schemeClr val="bg1"/>
          </a:solidFill>
          <a:ln w="6350">
            <a:solidFill>
              <a:srgbClr val="0000FF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pic>
        <p:nvPicPr>
          <p:cNvPr id="2051" name="Picture 3" descr="C:\Users\Platform\Desktop\USB2DYNAMIXEL_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467" y="2659467"/>
            <a:ext cx="1002125" cy="75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108" y="102837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4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29177" y="3049740"/>
            <a:ext cx="1676415" cy="57364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ODROID XU4</a:t>
            </a:r>
            <a:endParaRPr lang="en-US" altLang="ko-KR" dirty="0">
              <a:solidFill>
                <a:schemeClr val="tx1"/>
              </a:solidFill>
            </a:endParaRPr>
          </a:p>
        </p:txBody>
      </p:sp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BFC"/>
              </a:clrFrom>
              <a:clrTo>
                <a:srgbClr val="FBFB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81104">
            <a:off x="7153190" y="4078200"/>
            <a:ext cx="1445213" cy="13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Platform\Desktop\XU4package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52" y="1814345"/>
            <a:ext cx="1555176" cy="119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직사각형 20"/>
          <p:cNvSpPr/>
          <p:nvPr/>
        </p:nvSpPr>
        <p:spPr>
          <a:xfrm>
            <a:off x="6973341" y="5639995"/>
            <a:ext cx="1703358" cy="317642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b="1" dirty="0" smtClean="0">
                <a:solidFill>
                  <a:schemeClr val="tx1"/>
                </a:solidFill>
              </a:rPr>
              <a:t> PRO</a:t>
            </a:r>
          </a:p>
        </p:txBody>
      </p:sp>
      <p:pic>
        <p:nvPicPr>
          <p:cNvPr id="6" name="Picture 3" descr="C:\Users\Platform\Desktop\어치\HDMICablestandard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287" y="1121434"/>
            <a:ext cx="1269061" cy="848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Platform\Desktop\어치\SanDisk-16-GB-Class-4-1040079-1-2114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828" y="2723866"/>
            <a:ext cx="508951" cy="59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직사각형 32"/>
          <p:cNvSpPr/>
          <p:nvPr/>
        </p:nvSpPr>
        <p:spPr>
          <a:xfrm>
            <a:off x="2826625" y="3285316"/>
            <a:ext cx="1703358" cy="3169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 smtClean="0">
                <a:solidFill>
                  <a:schemeClr val="tx1"/>
                </a:solidFill>
              </a:rPr>
              <a:t>µ</a:t>
            </a:r>
            <a:r>
              <a:rPr lang="en-US" altLang="ko-KR" b="1" dirty="0" smtClean="0">
                <a:solidFill>
                  <a:schemeClr val="tx1"/>
                </a:solidFill>
              </a:rPr>
              <a:t>SD Card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2692743" y="2041864"/>
            <a:ext cx="2084145" cy="635285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HDMI A-A Type Cable</a:t>
            </a:r>
          </a:p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(Metal shielded)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8196984" y="2493536"/>
            <a:ext cx="720080" cy="471947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rgbClr val="0000FF"/>
                </a:solidFill>
              </a:rPr>
              <a:t>x 2</a:t>
            </a:r>
            <a:endParaRPr lang="en-US" altLang="ko-KR" sz="2000" dirty="0">
              <a:solidFill>
                <a:schemeClr val="tx1"/>
              </a:solidFill>
            </a:endParaRPr>
          </a:p>
        </p:txBody>
      </p:sp>
      <p:pic>
        <p:nvPicPr>
          <p:cNvPr id="1029" name="Picture 5" descr="C:\Users\Platform\Desktop\어치\4P_240mm_10pcs_pic1__67239.1401984821.500.40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731" y="2263908"/>
            <a:ext cx="789741" cy="78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직사각형 44"/>
          <p:cNvSpPr/>
          <p:nvPr/>
        </p:nvSpPr>
        <p:spPr>
          <a:xfrm>
            <a:off x="4966894" y="3053649"/>
            <a:ext cx="1905066" cy="28682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4P Cables (Molex)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6275370" y="2200780"/>
            <a:ext cx="549070" cy="45799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rgbClr val="0000FF"/>
                </a:solidFill>
              </a:rPr>
              <a:t>x 4</a:t>
            </a:r>
            <a:endParaRPr lang="en-US" altLang="ko-KR" sz="20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493431" y="5409321"/>
            <a:ext cx="1676415" cy="573648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5V/4A US Plug </a:t>
            </a:r>
            <a:br>
              <a:rPr lang="en-US" altLang="ko-KR" b="1" dirty="0" smtClean="0">
                <a:solidFill>
                  <a:schemeClr val="tx1"/>
                </a:solidFill>
              </a:rPr>
            </a:br>
            <a:r>
              <a:rPr lang="en-US" altLang="ko-KR" b="1" dirty="0" smtClean="0">
                <a:solidFill>
                  <a:schemeClr val="tx1"/>
                </a:solidFill>
              </a:rPr>
              <a:t>Power Supply</a:t>
            </a:r>
            <a:endParaRPr lang="en-US" altLang="ko-KR" dirty="0">
              <a:solidFill>
                <a:schemeClr val="tx1"/>
              </a:solidFill>
            </a:endParaRPr>
          </a:p>
        </p:txBody>
      </p:sp>
      <p:pic>
        <p:nvPicPr>
          <p:cNvPr id="1034" name="Picture 10" descr="C:\Users\Platform\Desktop\어치\5V4AUStypem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49" y="3811195"/>
            <a:ext cx="1354981" cy="138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직사각형 60"/>
          <p:cNvSpPr/>
          <p:nvPr/>
        </p:nvSpPr>
        <p:spPr>
          <a:xfrm>
            <a:off x="4937166" y="3444861"/>
            <a:ext cx="2016224" cy="2730891"/>
          </a:xfrm>
          <a:prstGeom prst="rect">
            <a:avLst/>
          </a:prstGeom>
          <a:solidFill>
            <a:schemeClr val="bg1"/>
          </a:solidFill>
          <a:ln w="6350">
            <a:solidFill>
              <a:srgbClr val="0000FF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pic>
        <p:nvPicPr>
          <p:cNvPr id="62" name="Picture 5" descr="C:\Users\Platform\Desktop\20042_5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424" y="3937055"/>
            <a:ext cx="949914" cy="94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직사각형 62"/>
          <p:cNvSpPr/>
          <p:nvPr/>
        </p:nvSpPr>
        <p:spPr>
          <a:xfrm>
            <a:off x="5048324" y="4874010"/>
            <a:ext cx="1782671" cy="270030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24V Power Supply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6048973" y="3444861"/>
            <a:ext cx="5405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0000FF"/>
                </a:solidFill>
              </a:rPr>
              <a:t>x</a:t>
            </a:r>
            <a:r>
              <a:rPr lang="en-US" altLang="ko-KR" sz="2000" b="1" dirty="0" smtClean="0">
                <a:solidFill>
                  <a:srgbClr val="0000FF"/>
                </a:solidFill>
              </a:rPr>
              <a:t> 1</a:t>
            </a:r>
            <a:endParaRPr lang="ko-KR" altLang="en-US" sz="2000" b="1" dirty="0">
              <a:solidFill>
                <a:srgbClr val="0000FF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5025528" y="5868873"/>
            <a:ext cx="1782671" cy="270030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Power Cables</a:t>
            </a:r>
          </a:p>
        </p:txBody>
      </p:sp>
      <p:pic>
        <p:nvPicPr>
          <p:cNvPr id="66" name="Picture 9" descr="C:\Users\Platform\Desktop\어치\IMG_3377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324" y="5192483"/>
            <a:ext cx="1825427" cy="62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직사각형 67"/>
          <p:cNvSpPr/>
          <p:nvPr/>
        </p:nvSpPr>
        <p:spPr>
          <a:xfrm>
            <a:off x="2603568" y="6118287"/>
            <a:ext cx="1905066" cy="28682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USB Hub</a:t>
            </a:r>
            <a:endParaRPr lang="en-US" altLang="ko-KR" dirty="0">
              <a:solidFill>
                <a:schemeClr val="tx1"/>
              </a:solidFill>
            </a:endParaRPr>
          </a:p>
        </p:txBody>
      </p:sp>
      <p:pic>
        <p:nvPicPr>
          <p:cNvPr id="1035" name="Picture 11" descr="C:\Users\Platform\Desktop\어치\FOY8BOOGU1UZB5L.MEDIUM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855" y="4867599"/>
            <a:ext cx="1626493" cy="121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직사각형 29"/>
          <p:cNvSpPr/>
          <p:nvPr/>
        </p:nvSpPr>
        <p:spPr>
          <a:xfrm>
            <a:off x="7072274" y="3469391"/>
            <a:ext cx="1703358" cy="27895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USB2Dynamixel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/>
        </p:nvSpPr>
        <p:spPr>
          <a:xfrm>
            <a:off x="2843455" y="4469419"/>
            <a:ext cx="1703358" cy="3169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 smtClean="0">
                <a:solidFill>
                  <a:schemeClr val="tx1"/>
                </a:solidFill>
              </a:rPr>
              <a:t>µ</a:t>
            </a:r>
            <a:r>
              <a:rPr lang="en-US" altLang="ko-KR" b="1" dirty="0" smtClean="0">
                <a:solidFill>
                  <a:schemeClr val="tx1"/>
                </a:solidFill>
              </a:rPr>
              <a:t>SD-SD Adapter</a:t>
            </a:r>
          </a:p>
        </p:txBody>
      </p:sp>
      <p:pic>
        <p:nvPicPr>
          <p:cNvPr id="1036" name="Picture 12" descr="C:\Users\Platform\Desktop\어치\neon-microsd-adapter_11990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973" y="3760134"/>
            <a:ext cx="763683" cy="69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51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40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843808" y="1027098"/>
            <a:ext cx="477619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: a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rotates</a:t>
            </a:r>
          </a:p>
        </p:txBody>
      </p:sp>
      <p:pic>
        <p:nvPicPr>
          <p:cNvPr id="5" name="ReadWrit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45974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58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79512" y="1504691"/>
            <a:ext cx="8784976" cy="469036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41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843808" y="1027098"/>
            <a:ext cx="477619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: a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rotates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251523" y="1797032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#include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”dynamixel_sdk/DynamixelSDK.h”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251523" y="2874193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DXL_ID 		1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251523" y="3123452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BAUDRATE 		1000000</a:t>
            </a:r>
          </a:p>
        </p:txBody>
      </p:sp>
      <p:sp>
        <p:nvSpPr>
          <p:cNvPr id="31" name="직사각형 30"/>
          <p:cNvSpPr/>
          <p:nvPr/>
        </p:nvSpPr>
        <p:spPr>
          <a:xfrm>
            <a:off x="251518" y="3373980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PROTOCOL_VERSION 	2.0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251518" y="3636266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DEVICE_NAME		”/dev/ttyUSB0”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251523" y="4479389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ADDR_PRO_TORQUE_ENABLE	562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251518" y="4768541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ADDR_PRO_GOAL_POSITION	596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251518" y="5364458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ADDR_PRO_PRESENT_POSITION	611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251518" y="5067668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ADDR_PRO_MOVING		610</a:t>
            </a:r>
          </a:p>
        </p:txBody>
      </p:sp>
      <p:sp>
        <p:nvSpPr>
          <p:cNvPr id="47" name="직사각형 46"/>
          <p:cNvSpPr/>
          <p:nvPr/>
        </p:nvSpPr>
        <p:spPr>
          <a:xfrm>
            <a:off x="3815409" y="1797032"/>
            <a:ext cx="5328591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To handle the Dynamixel, include  dynamixel_sdk/Dynamixel.h header file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4644005" y="2874193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ID Number of the Dynamixel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4644004" y="3123452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The communication baudrate btw contoroller and Dynamixel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4644004" y="3373980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Protocol Version for making packet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4644003" y="3636266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Device name for take a communication throught its port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4644005" y="4479389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Control table address of TORQUE ENABLE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4644010" y="4768541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Control table address of GOAL POSITION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4644754" y="5065331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Control table address of MOVING status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4644754" y="5364458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Control table address of PRESENT POSITION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2869312" y="5805264"/>
            <a:ext cx="350288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600" b="1" dirty="0" smtClean="0">
                <a:solidFill>
                  <a:schemeClr val="tx1"/>
                </a:solidFill>
                <a:latin typeface="Consolas" panose="020B0609020204030204" pitchFamily="49" charset="0"/>
              </a:rPr>
              <a:t>continue to the next page...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251563" y="2577403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/* defines */</a:t>
            </a:r>
            <a:endParaRPr lang="en-US" altLang="ko-KR" sz="1100" dirty="0" smtClean="0">
              <a:solidFill>
                <a:schemeClr val="accent3">
                  <a:lumMod val="75000"/>
                </a:schemeClr>
              </a:solidFill>
              <a:latin typeface="Consolas" panose="020B0609020204030204" pitchFamily="49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251563" y="1588113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/* Headers */</a:t>
            </a:r>
            <a:endParaRPr lang="en-US" altLang="ko-KR" sz="1100" dirty="0" smtClean="0">
              <a:solidFill>
                <a:schemeClr val="accent3">
                  <a:lumMod val="75000"/>
                </a:schemeClr>
              </a:solidFill>
              <a:latin typeface="Consolas" panose="020B0609020204030204" pitchFamily="49" charset="0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306430" y="2908663"/>
            <a:ext cx="8531139" cy="1024393"/>
          </a:xfrm>
          <a:prstGeom prst="rect">
            <a:avLst/>
          </a:prstGeom>
          <a:noFill/>
          <a:ln w="63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308041" y="4488460"/>
            <a:ext cx="8531139" cy="1172788"/>
          </a:xfrm>
          <a:prstGeom prst="rect">
            <a:avLst/>
          </a:prstGeom>
          <a:noFill/>
          <a:ln w="63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306430" y="1826941"/>
            <a:ext cx="8531139" cy="283056"/>
          </a:xfrm>
          <a:prstGeom prst="rect">
            <a:avLst/>
          </a:prstGeom>
          <a:noFill/>
          <a:ln w="63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6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138416" y="1484784"/>
            <a:ext cx="8784976" cy="475252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42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843808" y="1027098"/>
            <a:ext cx="477619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: a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rotates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395543" y="4641432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PortHandler *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portHandler 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= (PortHandler*)PortHandler::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GetPortHandler(DEVICE_NAME);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395538" y="2583574"/>
            <a:ext cx="446449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int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dxl_goal_position[2]	= 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{-150000,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150000};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395543" y="2880364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dxl_torque_enable 	= 1;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395543" y="3177154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dxl_torque_disable 	= 0;</a:t>
            </a:r>
          </a:p>
        </p:txBody>
      </p:sp>
      <p:sp>
        <p:nvSpPr>
          <p:cNvPr id="31" name="직사각형 30"/>
          <p:cNvSpPr/>
          <p:nvPr/>
        </p:nvSpPr>
        <p:spPr>
          <a:xfrm>
            <a:off x="395538" y="3794491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UINT16_T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dxl_present_position 	= 0;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395538" y="3478150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dxl_moving 		= 0;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107504" y="1484784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i</a:t>
            </a:r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nt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main(){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4859275" y="2580683"/>
            <a:ext cx="25202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Dynamixel goal position value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4859274" y="2877250"/>
            <a:ext cx="25202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Dynamixel torque enable value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4860027" y="3181360"/>
            <a:ext cx="25202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Dynamixel torque disable value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4859273" y="3497701"/>
            <a:ext cx="25202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Dynamixel moving status value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4859272" y="3794491"/>
            <a:ext cx="25202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Dynamixel present position value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395545" y="2294197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index		 	= 0;</a:t>
            </a:r>
          </a:p>
        </p:txBody>
      </p:sp>
      <p:sp>
        <p:nvSpPr>
          <p:cNvPr id="42" name="직사각형 41"/>
          <p:cNvSpPr/>
          <p:nvPr/>
        </p:nvSpPr>
        <p:spPr>
          <a:xfrm>
            <a:off x="4860032" y="2294197"/>
            <a:ext cx="25202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Index for rotation direction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2869312" y="5805264"/>
            <a:ext cx="350288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600" b="1" dirty="0" smtClean="0">
                <a:solidFill>
                  <a:schemeClr val="tx1"/>
                </a:solidFill>
                <a:latin typeface="Consolas" panose="020B0609020204030204" pitchFamily="49" charset="0"/>
              </a:rPr>
              <a:t>continue to the next page...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395545" y="1997407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dxl_error		= 0;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4860032" y="2008998"/>
            <a:ext cx="25202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// Dynamixel error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395538" y="1781574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/* Variables */</a:t>
            </a:r>
            <a:endParaRPr lang="en-US" altLang="ko-KR" sz="1100" dirty="0" smtClean="0">
              <a:solidFill>
                <a:schemeClr val="accent3">
                  <a:lumMod val="75000"/>
                </a:schemeClr>
              </a:solidFill>
              <a:latin typeface="Consolas" panose="020B0609020204030204" pitchFamily="49" charset="0"/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306430" y="2057086"/>
            <a:ext cx="8531139" cy="2034195"/>
          </a:xfrm>
          <a:prstGeom prst="rect">
            <a:avLst/>
          </a:prstGeom>
          <a:noFill/>
          <a:ln w="63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395545" y="4358022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/* Handlers */</a:t>
            </a:r>
            <a:endParaRPr lang="en-US" altLang="ko-KR" sz="1100" dirty="0" smtClean="0">
              <a:solidFill>
                <a:schemeClr val="accent3">
                  <a:lumMod val="75000"/>
                </a:schemeClr>
              </a:solidFill>
              <a:latin typeface="Consolas" panose="020B0609020204030204" pitchFamily="49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306430" y="4618090"/>
            <a:ext cx="8531139" cy="611110"/>
          </a:xfrm>
          <a:prstGeom prst="rect">
            <a:avLst/>
          </a:prstGeom>
          <a:noFill/>
          <a:ln w="63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395534" y="4932410"/>
            <a:ext cx="820891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*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=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::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GetPacketHandler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(PROTOCOL_VERSION);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36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69404" y="1484784"/>
            <a:ext cx="8964488" cy="471213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43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78333" y="3154497"/>
            <a:ext cx="8712968" cy="400423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-&gt;Write4ByteTxRx(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ADDR_GOAL_POSITION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[index],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2843808" y="1027098"/>
            <a:ext cx="477619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: a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rotates</a:t>
            </a:r>
          </a:p>
        </p:txBody>
      </p:sp>
      <p:sp>
        <p:nvSpPr>
          <p:cNvPr id="47" name="직사각형 46"/>
          <p:cNvSpPr/>
          <p:nvPr/>
        </p:nvSpPr>
        <p:spPr>
          <a:xfrm>
            <a:off x="619180" y="3797241"/>
            <a:ext cx="852177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-&gt;Read4ByteTxRx(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ADDR_PRESENT_POSITION,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dxl_present_position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619180" y="4073085"/>
            <a:ext cx="820891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-&gt;Read1ByteTxRx(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ADDR_MOVING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dxl_moving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378333" y="3514537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{    </a:t>
            </a:r>
            <a:r>
              <a:rPr lang="da-DK" altLang="ko-KR" sz="11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// Do-While </a:t>
            </a:r>
            <a:r>
              <a:rPr lang="da-DK" altLang="ko-KR" sz="1100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loop for </a:t>
            </a:r>
            <a:r>
              <a:rPr lang="da-DK" altLang="ko-KR" sz="11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Read present position</a:t>
            </a:r>
            <a:endParaRPr lang="en-US" altLang="ko-KR" sz="1100" dirty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378328" y="4666665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}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dxl_moving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== 1)</a:t>
            </a:r>
          </a:p>
        </p:txBody>
      </p:sp>
      <p:sp>
        <p:nvSpPr>
          <p:cNvPr id="51" name="직사각형 50"/>
          <p:cNvSpPr/>
          <p:nvPr/>
        </p:nvSpPr>
        <p:spPr>
          <a:xfrm>
            <a:off x="619180" y="4369875"/>
            <a:ext cx="84223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accent6"/>
                </a:solidFill>
                <a:latin typeface="Consolas" panose="020B0609020204030204" pitchFamily="49" charset="0"/>
              </a:rPr>
              <a:t>p</a:t>
            </a:r>
            <a:r>
              <a:rPr lang="en-US" altLang="ko-KR" sz="1100" dirty="0" err="1" smtClean="0">
                <a:solidFill>
                  <a:schemeClr val="accent6"/>
                </a:solidFill>
                <a:latin typeface="Consolas" panose="020B0609020204030204" pitchFamily="49" charset="0"/>
              </a:rPr>
              <a:t>rintf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(“[ID: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%03d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] Present Position = 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%05d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”, DXL_ID,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dxl_present_position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196215" y="2673152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(1){   </a:t>
            </a:r>
            <a:r>
              <a:rPr lang="da-DK" altLang="ko-KR" sz="11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// While loop for Write goal position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378333" y="2938473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i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f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(_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getch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() == 0x1b) break; </a:t>
            </a:r>
            <a:r>
              <a:rPr lang="da-DK" altLang="ko-KR" sz="11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// Press ESC and ENTER to quit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   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187132" y="5405029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378328" y="4974110"/>
            <a:ext cx="8712968" cy="20116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 index == 1 ) index = 1;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156819" y="2383552"/>
            <a:ext cx="8771836" cy="3516581"/>
          </a:xfrm>
          <a:prstGeom prst="rect">
            <a:avLst/>
          </a:prstGeom>
          <a:noFill/>
          <a:ln w="63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378333" y="5214699"/>
            <a:ext cx="8712968" cy="21850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            index = 0;</a:t>
            </a:r>
          </a:p>
        </p:txBody>
      </p:sp>
      <p:sp>
        <p:nvSpPr>
          <p:cNvPr id="41" name="직사각형 40"/>
          <p:cNvSpPr/>
          <p:nvPr/>
        </p:nvSpPr>
        <p:spPr>
          <a:xfrm>
            <a:off x="170032" y="2383552"/>
            <a:ext cx="828092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Write1ByteTxRx(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DXL_ID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ADDR_TORQUE_ENABLE,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dxl_torque_enable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165735" y="1488965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&gt;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OpenPort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()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165734" y="1785755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&gt;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SetBaudRate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(BAUDRATE)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188595" y="5603343"/>
            <a:ext cx="828092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Write1ByteTxRx(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DXL_ID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ADDR_TORQUE_ENABLE,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dxl_torque_disable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188592" y="5900133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ClosePort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()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188595" y="2082545"/>
            <a:ext cx="525658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/* Body */</a:t>
            </a:r>
            <a:endParaRPr lang="en-US" altLang="ko-KR" sz="1100" dirty="0" smtClean="0">
              <a:solidFill>
                <a:schemeClr val="accent3">
                  <a:lumMod val="75000"/>
                </a:schemeClr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53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179512" y="1993219"/>
            <a:ext cx="8784976" cy="29241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44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843808" y="1027098"/>
            <a:ext cx="477619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: a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rotates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467547" y="2295934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is needed to make packets and send it through the port. 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67544" y="1408397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Explanation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251523" y="1988840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#include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”dynamixel_sdk/DynamixelSDK.h”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79515" y="2952720"/>
            <a:ext cx="8784976" cy="1075556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67550" y="4077238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The example uses DXL_ID #1 at 1M baudrate. It makes Protocol 2.0 packet and sends through the port ”/dev/ttyUSB0”. 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251523" y="2969413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DXL_ID 		1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251523" y="3218672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BAUDRATE 		1000000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251518" y="3469200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PROTOCOL_VERSION 	2.0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251518" y="3731486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DEVICE_NAME		”/dev/ttyUSB0”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179512" y="4615689"/>
            <a:ext cx="8784976" cy="114729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467547" y="5740208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defines addresses of the control table, which are used by Read and Write data. 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251523" y="4581128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ADDR_PRO_TORQUE_ENABLE	562</a:t>
            </a:r>
          </a:p>
        </p:txBody>
      </p:sp>
      <p:sp>
        <p:nvSpPr>
          <p:cNvPr id="56" name="직사각형 55"/>
          <p:cNvSpPr/>
          <p:nvPr/>
        </p:nvSpPr>
        <p:spPr>
          <a:xfrm>
            <a:off x="251518" y="4870280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ADDR_PRO_GOAL_POSITION	596</a:t>
            </a:r>
          </a:p>
        </p:txBody>
      </p:sp>
      <p:sp>
        <p:nvSpPr>
          <p:cNvPr id="57" name="직사각형 56"/>
          <p:cNvSpPr/>
          <p:nvPr/>
        </p:nvSpPr>
        <p:spPr>
          <a:xfrm>
            <a:off x="251518" y="5466197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ADDR_PRO_PRESENT_POSITION	611</a:t>
            </a:r>
          </a:p>
        </p:txBody>
      </p:sp>
      <p:sp>
        <p:nvSpPr>
          <p:cNvPr id="58" name="직사각형 57"/>
          <p:cNvSpPr/>
          <p:nvPr/>
        </p:nvSpPr>
        <p:spPr>
          <a:xfrm>
            <a:off x="251518" y="5169407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ADDR_PRO_MOVING		610</a:t>
            </a:r>
          </a:p>
        </p:txBody>
      </p:sp>
      <p:sp>
        <p:nvSpPr>
          <p:cNvPr id="59" name="직사각형 58"/>
          <p:cNvSpPr/>
          <p:nvPr/>
        </p:nvSpPr>
        <p:spPr>
          <a:xfrm>
            <a:off x="183747" y="2636912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DEFINES]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179512" y="1700808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HEADERS]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60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145232" y="1988840"/>
            <a:ext cx="8784976" cy="209387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45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843808" y="1027098"/>
            <a:ext cx="477619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: a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rotates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467546" y="4105574"/>
            <a:ext cx="8784974" cy="786446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dxl_error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keeps the error got from Dynamixel.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index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indicates the rotation direction of Dynamixel.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points out where the Dynamixel should be rotated to. The value of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dxl_torque_enable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and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dxl_torque_disable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mean that torque ON and OFF, each.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dxl_moving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shows the moving state of the Dynamixel.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dxl_present_position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stores the present position value of Dynamixel. 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67544" y="1408397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Explanation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145232" y="5197969"/>
            <a:ext cx="8784976" cy="60693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467547" y="5804907"/>
            <a:ext cx="8208912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initialize the handlers of the port and the packet.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395538" y="2575007"/>
            <a:ext cx="446449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int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dxl_goal_position[2]	= 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{-150000,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150000};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395543" y="2871797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dxl_torque_enable 	= 1;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395543" y="3168587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dxl_torque_disable 	= 0;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395538" y="3785924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UINT32_T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dxl_present_position 	= 0;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395538" y="3469583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dxl_moving 		= 0;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395545" y="2285630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index		 	= 0;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395545" y="1988840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dxl_error		= 0;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395543" y="5207469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PortHandler *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portHandler 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= (PortHandler*)PortHandler::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GetPortHandler(DEVICE_NAME);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395534" y="5498447"/>
            <a:ext cx="820891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*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=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::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GetPacketHandler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(PROTOCOL_VERSION);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183747" y="4890327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HANDLERS]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183747" y="1700808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VARIABLES]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88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179512" y="1690991"/>
            <a:ext cx="8784976" cy="643693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46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843808" y="1027098"/>
            <a:ext cx="477619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: a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rotates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467547" y="2350181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opens the port and sets the port baudrate. 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67544" y="1408397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Explanation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165734" y="199485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&gt;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SetBaudRate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(BAUDRATE)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165735" y="168556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&gt;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OpenPort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()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187903" y="2689301"/>
            <a:ext cx="8784976" cy="33013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475938" y="3027018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enables the torque of the Dynamixel.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170032" y="2722646"/>
            <a:ext cx="828092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Write1ByteTxRx(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DXL_ID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ADDR_TORQUE_ENABLE,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dxl_torque_enable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187903" y="3564258"/>
            <a:ext cx="8784976" cy="244023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475937" y="6008270"/>
            <a:ext cx="8433245" cy="445066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starts to write either of the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s and repeats Read the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dxl_present_position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and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dxl_moving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status until the Dynamixel stops moving. After that, the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index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indicates another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by changing its value.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378333" y="3756277"/>
            <a:ext cx="8712968" cy="400423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-&gt;Write4ByteTxRx(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ADDR_GOAL_POSITION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[index],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55" name="직사각형 54"/>
          <p:cNvSpPr/>
          <p:nvPr/>
        </p:nvSpPr>
        <p:spPr>
          <a:xfrm>
            <a:off x="642040" y="4077072"/>
            <a:ext cx="852177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-&gt;Read4ByteTxRx(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ADDR_PRESENT_POSITION,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dxl_present_position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642040" y="4352916"/>
            <a:ext cx="820891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-&gt;Read1ByteTxRx(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ADDR_MOVING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dxl_moving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378333" y="4077072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{</a:t>
            </a:r>
          </a:p>
        </p:txBody>
      </p:sp>
      <p:sp>
        <p:nvSpPr>
          <p:cNvPr id="58" name="직사각형 57"/>
          <p:cNvSpPr/>
          <p:nvPr/>
        </p:nvSpPr>
        <p:spPr>
          <a:xfrm>
            <a:off x="378328" y="4941168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}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dxl_moving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== 1);</a:t>
            </a:r>
          </a:p>
        </p:txBody>
      </p:sp>
      <p:sp>
        <p:nvSpPr>
          <p:cNvPr id="59" name="직사각형 58"/>
          <p:cNvSpPr/>
          <p:nvPr/>
        </p:nvSpPr>
        <p:spPr>
          <a:xfrm>
            <a:off x="642040" y="4649706"/>
            <a:ext cx="84223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accent6"/>
                </a:solidFill>
                <a:latin typeface="Consolas" panose="020B0609020204030204" pitchFamily="49" charset="0"/>
              </a:rPr>
              <a:t>p</a:t>
            </a:r>
            <a:r>
              <a:rPr lang="en-US" altLang="ko-KR" sz="1100" dirty="0" err="1" smtClean="0">
                <a:solidFill>
                  <a:schemeClr val="accent6"/>
                </a:solidFill>
                <a:latin typeface="Consolas" panose="020B0609020204030204" pitchFamily="49" charset="0"/>
              </a:rPr>
              <a:t>rintf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(“[ID: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%03d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] Present Position = 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%05d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”, DXL_ID,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dxl_present_position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60" name="직사각형 59"/>
          <p:cNvSpPr/>
          <p:nvPr/>
        </p:nvSpPr>
        <p:spPr>
          <a:xfrm>
            <a:off x="196215" y="3550080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(1){</a:t>
            </a:r>
          </a:p>
        </p:txBody>
      </p:sp>
      <p:sp>
        <p:nvSpPr>
          <p:cNvPr id="61" name="직사각형 60"/>
          <p:cNvSpPr/>
          <p:nvPr/>
        </p:nvSpPr>
        <p:spPr>
          <a:xfrm>
            <a:off x="971600" y="3564258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i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f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(_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getch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() == 0x1b) break;</a:t>
            </a:r>
          </a:p>
        </p:txBody>
      </p:sp>
      <p:sp>
        <p:nvSpPr>
          <p:cNvPr id="62" name="직사각형 61"/>
          <p:cNvSpPr/>
          <p:nvPr/>
        </p:nvSpPr>
        <p:spPr>
          <a:xfrm>
            <a:off x="187132" y="5707702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378328" y="5248613"/>
            <a:ext cx="8712968" cy="20116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 index == 1 ) index = 1;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78333" y="5489202"/>
            <a:ext cx="8712968" cy="21850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            index = 0;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183747" y="3279305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BODY]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14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145232" y="2996952"/>
            <a:ext cx="8784976" cy="34931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45232" y="2111292"/>
            <a:ext cx="8784976" cy="34931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47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843808" y="1027098"/>
            <a:ext cx="477619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: a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rotates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467547" y="2163819"/>
            <a:ext cx="828092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Write1ByteTxRx(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DXL_ID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ADDR_TORQUE_ENABLE,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dxl_torque_disable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67544" y="3023216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ClosePort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()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67547" y="3348234"/>
            <a:ext cx="777686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closes the port.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450452" y="2460609"/>
            <a:ext cx="9001001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disables the torque of the Dynamixel. 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67544" y="1556792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Explanation</a:t>
            </a:r>
          </a:p>
        </p:txBody>
      </p:sp>
    </p:spTree>
    <p:extLst>
      <p:ext uri="{BB962C8B-B14F-4D97-AF65-F5344CB8AC3E}">
        <p14:creationId xmlns:p14="http://schemas.microsoft.com/office/powerpoint/2010/main" val="97705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48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829556" y="1023858"/>
            <a:ext cx="525709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Ping</a:t>
            </a:r>
            <a:r>
              <a:rPr lang="en-US" altLang="ko-KR" sz="2000" dirty="0" smtClean="0">
                <a:solidFill>
                  <a:schemeClr val="tx1"/>
                </a:solidFill>
              </a:rPr>
              <a:t> : shows model number of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pic>
        <p:nvPicPr>
          <p:cNvPr id="5" name="Ping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91680" y="1772562"/>
            <a:ext cx="5712296" cy="428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68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145232" y="3839863"/>
            <a:ext cx="8784976" cy="66925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49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39552" y="3875150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packetHandler-&gt;</a:t>
            </a:r>
            <a:r>
              <a:rPr lang="da-DK" altLang="ko-KR" sz="1100" b="1" u="sng" dirty="0">
                <a:solidFill>
                  <a:schemeClr val="tx1"/>
                </a:solidFill>
                <a:latin typeface="Consolas" panose="020B0609020204030204" pitchFamily="49" charset="0"/>
              </a:rPr>
              <a:t>Ping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(portHandler, DXL_ID, &amp;</a:t>
            </a:r>
            <a:r>
              <a:rPr lang="da-DK" altLang="ko-KR" sz="1100" b="1" u="sng" dirty="0">
                <a:solidFill>
                  <a:schemeClr val="tx1"/>
                </a:solidFill>
                <a:latin typeface="Consolas" panose="020B0609020204030204" pitchFamily="49" charset="0"/>
              </a:rPr>
              <a:t>dxl_model_number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&amp;dxl_error);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9552" y="4509120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tries to Ping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DXL_ID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and gets </a:t>
            </a:r>
            <a:r>
              <a:rPr lang="da-DK" altLang="ko-KR" sz="1150" b="1" u="sng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dxl_model_number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. Then, it shows the model number of the Dynamixel.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829556" y="1023858"/>
            <a:ext cx="525709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Ping</a:t>
            </a:r>
            <a:r>
              <a:rPr lang="en-US" altLang="ko-KR" sz="2000" dirty="0" smtClean="0">
                <a:solidFill>
                  <a:schemeClr val="tx1"/>
                </a:solidFill>
              </a:rPr>
              <a:t> : shows model number of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67544" y="1556792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Explanation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45232" y="2174921"/>
            <a:ext cx="8784976" cy="678015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39552" y="2906292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dxl_error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 keeps the error got from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Dynamixel.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dxl_model_number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stores the model number of Dynamixel.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95545" y="2211346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dxl_error		= 0;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183747" y="1873053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VARIABLES]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95543" y="2492896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UINT16_T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dxl_model_number 	= 0;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183747" y="3538532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BODY]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39552" y="4168120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p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rintf(”[ID:%03d] DXL model number : %d\n”, DXL_ID, dxl_model_number);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08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197" y="980728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5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2051" name="Picture 3" descr="C:\Users\Platform\Desktop\동영상\IMG_32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96091"/>
            <a:ext cx="6264696" cy="469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설명선 1 4"/>
          <p:cNvSpPr/>
          <p:nvPr/>
        </p:nvSpPr>
        <p:spPr>
          <a:xfrm>
            <a:off x="1907704" y="5063885"/>
            <a:ext cx="1440160" cy="385963"/>
          </a:xfrm>
          <a:prstGeom prst="borderCallout1">
            <a:avLst>
              <a:gd name="adj1" fmla="val -248"/>
              <a:gd name="adj2" fmla="val 78105"/>
              <a:gd name="adj3" fmla="val -359093"/>
              <a:gd name="adj4" fmla="val 101548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err="1" smtClean="0">
                <a:solidFill>
                  <a:schemeClr val="tx1"/>
                </a:solidFill>
              </a:rPr>
              <a:t>Dynamixels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1" name="설명선 1 10"/>
          <p:cNvSpPr/>
          <p:nvPr/>
        </p:nvSpPr>
        <p:spPr>
          <a:xfrm>
            <a:off x="5791011" y="4615342"/>
            <a:ext cx="1864543" cy="385963"/>
          </a:xfrm>
          <a:prstGeom prst="borderCallout1">
            <a:avLst>
              <a:gd name="adj1" fmla="val -4718"/>
              <a:gd name="adj2" fmla="val 16458"/>
              <a:gd name="adj3" fmla="val -232813"/>
              <a:gd name="adj4" fmla="val -5451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USB2Dynamixel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12" name="설명선 1 11"/>
          <p:cNvSpPr/>
          <p:nvPr/>
        </p:nvSpPr>
        <p:spPr>
          <a:xfrm>
            <a:off x="4860032" y="1923965"/>
            <a:ext cx="1108456" cy="385963"/>
          </a:xfrm>
          <a:prstGeom prst="borderCallout1">
            <a:avLst>
              <a:gd name="adj1" fmla="val 100329"/>
              <a:gd name="adj2" fmla="val 68845"/>
              <a:gd name="adj3" fmla="val 185139"/>
              <a:gd name="adj4" fmla="val 107782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ODROID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13" name="설명선 1 12"/>
          <p:cNvSpPr/>
          <p:nvPr/>
        </p:nvSpPr>
        <p:spPr>
          <a:xfrm>
            <a:off x="6300192" y="1923964"/>
            <a:ext cx="1108456" cy="385963"/>
          </a:xfrm>
          <a:prstGeom prst="borderCallout1">
            <a:avLst>
              <a:gd name="adj1" fmla="val 100329"/>
              <a:gd name="adj2" fmla="val 68845"/>
              <a:gd name="adj3" fmla="val 200784"/>
              <a:gd name="adj4" fmla="val 71983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HDMI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14" name="설명선 1 13"/>
          <p:cNvSpPr/>
          <p:nvPr/>
        </p:nvSpPr>
        <p:spPr>
          <a:xfrm>
            <a:off x="6444208" y="4077072"/>
            <a:ext cx="1108456" cy="385963"/>
          </a:xfrm>
          <a:prstGeom prst="borderCallout1">
            <a:avLst>
              <a:gd name="adj1" fmla="val -20363"/>
              <a:gd name="adj2" fmla="val 71180"/>
              <a:gd name="adj3" fmla="val -210463"/>
              <a:gd name="adj4" fmla="val 74317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5V4A PWR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16" name="설명선 1 15"/>
          <p:cNvSpPr/>
          <p:nvPr/>
        </p:nvSpPr>
        <p:spPr>
          <a:xfrm>
            <a:off x="4066039" y="5769261"/>
            <a:ext cx="1082026" cy="360040"/>
          </a:xfrm>
          <a:prstGeom prst="borderCallout1">
            <a:avLst>
              <a:gd name="adj1" fmla="val -6330"/>
              <a:gd name="adj2" fmla="val 81551"/>
              <a:gd name="adj3" fmla="val -27717"/>
              <a:gd name="adj4" fmla="val 76801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24 V PWR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907704" y="5525996"/>
            <a:ext cx="1440160" cy="576064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ID </a:t>
            </a:r>
            <a:r>
              <a:rPr lang="en-US" altLang="ko-KR" b="1" dirty="0" smtClean="0">
                <a:solidFill>
                  <a:schemeClr val="tx1"/>
                </a:solidFill>
              </a:rPr>
              <a:t>1 / </a:t>
            </a:r>
            <a:r>
              <a:rPr lang="en-US" altLang="ko-KR" b="1" dirty="0">
                <a:solidFill>
                  <a:schemeClr val="tx1"/>
                </a:solidFill>
              </a:rPr>
              <a:t>ID 2</a:t>
            </a:r>
          </a:p>
          <a:p>
            <a:pPr algn="ctr"/>
            <a:r>
              <a:rPr lang="en-US" altLang="ko-KR" b="1" dirty="0" err="1">
                <a:solidFill>
                  <a:schemeClr val="tx1"/>
                </a:solidFill>
              </a:rPr>
              <a:t>Baudrate</a:t>
            </a:r>
            <a:r>
              <a:rPr lang="en-US" altLang="ko-KR" b="1" dirty="0">
                <a:solidFill>
                  <a:schemeClr val="tx1"/>
                </a:solidFill>
              </a:rPr>
              <a:t> : 1M</a:t>
            </a:r>
          </a:p>
        </p:txBody>
      </p:sp>
      <p:sp>
        <p:nvSpPr>
          <p:cNvPr id="18" name="설명선 1 17"/>
          <p:cNvSpPr/>
          <p:nvPr/>
        </p:nvSpPr>
        <p:spPr>
          <a:xfrm>
            <a:off x="7812360" y="2977655"/>
            <a:ext cx="1108456" cy="385963"/>
          </a:xfrm>
          <a:prstGeom prst="borderCallout1">
            <a:avLst>
              <a:gd name="adj1" fmla="val 17633"/>
              <a:gd name="adj2" fmla="val -3531"/>
              <a:gd name="adj3" fmla="val 17511"/>
              <a:gd name="adj4" fmla="val -71213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tx1"/>
                </a:solidFill>
              </a:rPr>
              <a:t>µ</a:t>
            </a:r>
            <a:r>
              <a:rPr lang="en-US" altLang="ko-KR" b="1" dirty="0">
                <a:solidFill>
                  <a:schemeClr val="tx1"/>
                </a:solidFill>
              </a:rPr>
              <a:t>SD Card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2915816" y="102709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for examples</a:t>
            </a:r>
          </a:p>
        </p:txBody>
      </p:sp>
    </p:spTree>
    <p:extLst>
      <p:ext uri="{BB962C8B-B14F-4D97-AF65-F5344CB8AC3E}">
        <p14:creationId xmlns:p14="http://schemas.microsoft.com/office/powerpoint/2010/main" val="189057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980728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50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386608" y="1023858"/>
            <a:ext cx="698477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b="1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BroadcastPing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</a:rPr>
              <a:t>: shows the list of connected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5" name="BroadcastPing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91680" y="1826568"/>
            <a:ext cx="5640288" cy="423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28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51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39552" y="4659618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packetHandler-&gt;</a:t>
            </a:r>
            <a:r>
              <a:rPr lang="da-DK" altLang="ko-KR" sz="1100" b="1" u="sng" dirty="0">
                <a:solidFill>
                  <a:schemeClr val="tx1"/>
                </a:solidFill>
                <a:latin typeface="Consolas" panose="020B0609020204030204" pitchFamily="49" charset="0"/>
              </a:rPr>
              <a:t>BroadcastPing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(portHandler, </a:t>
            </a:r>
            <a:r>
              <a:rPr lang="da-DK" altLang="ko-KR" sz="1100" b="1" u="sng" dirty="0">
                <a:solidFill>
                  <a:schemeClr val="tx1"/>
                </a:solidFill>
                <a:latin typeface="Consolas" panose="020B0609020204030204" pitchFamily="49" charset="0"/>
              </a:rPr>
              <a:t>vec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39551" y="5665627"/>
            <a:ext cx="8604449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tries to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BroadcastPing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all Dynamixels and gets the list of connected Dynamixels. Then, it shows the ID of connect Dynamixels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899592" y="5294668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p</a:t>
            </a:r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rintf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(”[ID:%03d]\n”, vec.at(i));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9552" y="3254386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dxl_error		= 0;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539552" y="3872382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dxl_error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 keeps the error got from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Dynamixel. ‘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vec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’ stores the list of connected Dynamixels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내용 개체 틀 2"/>
          <p:cNvSpPr txBox="1">
            <a:spLocks/>
          </p:cNvSpPr>
          <p:nvPr/>
        </p:nvSpPr>
        <p:spPr>
          <a:xfrm>
            <a:off x="0" y="980728"/>
            <a:ext cx="8229600" cy="5328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Wingdings" pitchFamily="2" charset="2"/>
              <a:buNone/>
              <a:defRPr sz="2000" b="1" kern="1200" baseline="0">
                <a:solidFill>
                  <a:srgbClr val="4747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285750" indent="-166688" algn="l" defTabSz="914400" rtl="0" eaLnBrk="1" latinLnBrk="1" hangingPunct="1">
              <a:spcBef>
                <a:spcPct val="20000"/>
              </a:spcBef>
              <a:buFont typeface="Wingdings" pitchFamily="2" charset="2"/>
              <a:buChar char="§"/>
              <a:defRPr sz="1600" b="0" kern="12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569913" indent="-166688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400" b="0" kern="12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795338" indent="-166688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050" b="0" kern="12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973138" indent="-1778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050" b="0" kern="12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/>
              <a:t>2. Demo &amp; Codes</a:t>
            </a:r>
            <a:endParaRPr lang="en-US" altLang="ko-KR" dirty="0"/>
          </a:p>
        </p:txBody>
      </p:sp>
      <p:sp>
        <p:nvSpPr>
          <p:cNvPr id="16" name="직사각형 15"/>
          <p:cNvSpPr/>
          <p:nvPr/>
        </p:nvSpPr>
        <p:spPr>
          <a:xfrm>
            <a:off x="2386608" y="1023858"/>
            <a:ext cx="698477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b="1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BroadcastPing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</a:rPr>
              <a:t>: shows the list of connected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145232" y="4619413"/>
            <a:ext cx="8784976" cy="1046214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45232" y="3226275"/>
            <a:ext cx="8784976" cy="64610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67544" y="1556792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Explanation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183747" y="4318082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BODY]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39552" y="2302022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#include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&lt;vector&gt;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39552" y="2588278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Try to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BroadcastPing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all Dynamixels and gets the list of connected Dynamixels.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45232" y="2275281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83747" y="2924944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VARIABLES]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83747" y="1973950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HEADERS]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39552" y="3546220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std::vector&lt;UINT8_T&gt; vec;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39552" y="4997878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i = 0; i &lt; (</a:t>
            </a:r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)vec.size(); i++)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34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52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843808" y="1027098"/>
            <a:ext cx="604867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MultiPort</a:t>
            </a:r>
            <a:r>
              <a:rPr lang="en-US" altLang="ko-KR" sz="2000" dirty="0" smtClean="0">
                <a:solidFill>
                  <a:schemeClr val="tx1"/>
                </a:solidFill>
              </a:rPr>
              <a:t> :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r>
              <a:rPr lang="en-US" altLang="ko-KR" sz="2000" dirty="0" smtClean="0">
                <a:solidFill>
                  <a:schemeClr val="tx1"/>
                </a:solidFill>
              </a:rPr>
              <a:t> rotate using </a:t>
            </a:r>
            <a:r>
              <a:rPr lang="en-US" altLang="ko-KR" sz="2000" u="sng" dirty="0" smtClean="0">
                <a:solidFill>
                  <a:schemeClr val="tx1"/>
                </a:solidFill>
              </a:rPr>
              <a:t>two ports</a:t>
            </a:r>
          </a:p>
        </p:txBody>
      </p:sp>
      <p:pic>
        <p:nvPicPr>
          <p:cNvPr id="5" name="MultiPort1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446382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2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53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39552" y="2109219"/>
            <a:ext cx="831329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Write4ByteTxRx(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portHandler1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DXL1_ID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ADDR_GOAL_POSITION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39551" y="4077072"/>
            <a:ext cx="8712969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Read4ByteTxRx(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portHandler1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DXL1_ID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ADDR_PRESENT_POSITION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dxl_present_position1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39552" y="2412130"/>
            <a:ext cx="831329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Write4ByteTxRx(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portHandler2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DXL2_ID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ADDR_GOAL_POSITION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39551" y="4357347"/>
            <a:ext cx="8712969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Read4ByteTxRx(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portHandler2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DXL2_ID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ADDR_PRESENT_POSITION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dxl_present_position2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39552" y="2708920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Write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dxl_goal_positions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to each Dynamixels through two ports. 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39552" y="4869160"/>
            <a:ext cx="8604448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Read </a:t>
            </a:r>
            <a:r>
              <a:rPr lang="da-DK" altLang="ko-KR" sz="1150" b="1" u="sng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dxl_present_position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on each Dynamixels through two ports.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9" name="내용 개체 틀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32048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2843808" y="1027098"/>
            <a:ext cx="604867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b="1" dirty="0" err="1" smtClean="0">
                <a:solidFill>
                  <a:schemeClr val="tx1"/>
                </a:solidFill>
              </a:rPr>
              <a:t>MultiPort</a:t>
            </a:r>
            <a:r>
              <a:rPr lang="en-US" altLang="ko-KR" sz="2000" dirty="0" smtClean="0">
                <a:solidFill>
                  <a:schemeClr val="tx1"/>
                </a:solidFill>
              </a:rPr>
              <a:t> :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r>
              <a:rPr lang="en-US" altLang="ko-KR" sz="2000" dirty="0" smtClean="0">
                <a:solidFill>
                  <a:schemeClr val="tx1"/>
                </a:solidFill>
              </a:rPr>
              <a:t> rotate using </a:t>
            </a:r>
            <a:r>
              <a:rPr lang="en-US" altLang="ko-KR" sz="2000" u="sng" dirty="0" smtClean="0">
                <a:solidFill>
                  <a:schemeClr val="tx1"/>
                </a:solidFill>
              </a:rPr>
              <a:t>two ports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145232" y="4077072"/>
            <a:ext cx="8891264" cy="620178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45232" y="2088742"/>
            <a:ext cx="8784976" cy="620178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67544" y="1556792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Explanation</a:t>
            </a:r>
          </a:p>
        </p:txBody>
      </p:sp>
    </p:spTree>
    <p:extLst>
      <p:ext uri="{BB962C8B-B14F-4D97-AF65-F5344CB8AC3E}">
        <p14:creationId xmlns:p14="http://schemas.microsoft.com/office/powerpoint/2010/main" val="32238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-552" y="980728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54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386056" y="1027098"/>
            <a:ext cx="69127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SyncReadWrite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: writes same </a:t>
            </a:r>
            <a:r>
              <a:rPr lang="en-US" altLang="ko-KR" sz="2000" dirty="0" smtClean="0">
                <a:solidFill>
                  <a:schemeClr val="tx1"/>
                </a:solidFill>
              </a:rPr>
              <a:t>data of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pic>
        <p:nvPicPr>
          <p:cNvPr id="5" name="SyncReadWrit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484784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34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55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39552" y="1908075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ADDR_PRO_TORQUE_ENABLE		562</a:t>
            </a:r>
          </a:p>
        </p:txBody>
      </p:sp>
      <p:sp>
        <p:nvSpPr>
          <p:cNvPr id="33" name="내용 개체 틀 2"/>
          <p:cNvSpPr>
            <a:spLocks noGrp="1"/>
          </p:cNvSpPr>
          <p:nvPr>
            <p:ph idx="1"/>
          </p:nvPr>
        </p:nvSpPr>
        <p:spPr>
          <a:xfrm>
            <a:off x="16828" y="1001276"/>
            <a:ext cx="8229600" cy="411500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2386056" y="1027098"/>
            <a:ext cx="69127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SyncReadWrite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: writes </a:t>
            </a:r>
            <a:r>
              <a:rPr lang="en-US" altLang="ko-KR" sz="2000" dirty="0" smtClean="0">
                <a:solidFill>
                  <a:schemeClr val="tx1"/>
                </a:solidFill>
              </a:rPr>
              <a:t>same </a:t>
            </a:r>
            <a:r>
              <a:rPr lang="en-US" altLang="ko-KR" sz="2000" dirty="0">
                <a:solidFill>
                  <a:schemeClr val="tx1"/>
                </a:solidFill>
              </a:rPr>
              <a:t>data </a:t>
            </a:r>
            <a:r>
              <a:rPr lang="en-US" altLang="ko-KR" sz="2000" dirty="0" smtClean="0">
                <a:solidFill>
                  <a:schemeClr val="tx1"/>
                </a:solidFill>
              </a:rPr>
              <a:t>of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5232" y="1919987"/>
            <a:ext cx="8784976" cy="878458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539552" y="2204865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ADDR_PRO_GOAL_POSITION		596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539552" y="2501655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ADDR_PRO_PRESENT_POSITION		611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539552" y="3140969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LEN_PRO_TORQUE_ENABLE		1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539552" y="4005065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defines byte length for each items.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145232" y="3152881"/>
            <a:ext cx="8784976" cy="878458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539552" y="3437759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LEN_PRO_GOAL_POSITION		4</a:t>
            </a:r>
          </a:p>
        </p:txBody>
      </p:sp>
      <p:sp>
        <p:nvSpPr>
          <p:cNvPr id="43" name="직사각형 42"/>
          <p:cNvSpPr/>
          <p:nvPr/>
        </p:nvSpPr>
        <p:spPr>
          <a:xfrm>
            <a:off x="539552" y="3734549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LEN_PRO_PRESENT_POSITION		4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539552" y="4384241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DXL1_ID			1</a:t>
            </a:r>
          </a:p>
        </p:txBody>
      </p:sp>
      <p:sp>
        <p:nvSpPr>
          <p:cNvPr id="46" name="직사각형 45"/>
          <p:cNvSpPr/>
          <p:nvPr/>
        </p:nvSpPr>
        <p:spPr>
          <a:xfrm>
            <a:off x="145232" y="4396152"/>
            <a:ext cx="8784976" cy="1539829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539552" y="4681031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</a:t>
            </a:r>
            <a:r>
              <a:rPr lang="en-US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DXL2_ID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			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2</a:t>
            </a:r>
          </a:p>
        </p:txBody>
      </p:sp>
      <p:sp>
        <p:nvSpPr>
          <p:cNvPr id="48" name="직사각형 47"/>
          <p:cNvSpPr/>
          <p:nvPr/>
        </p:nvSpPr>
        <p:spPr>
          <a:xfrm>
            <a:off x="539552" y="4977821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BAUDRATE			1000000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183747" y="1628801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DEFINES]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539552" y="5935981"/>
            <a:ext cx="8390656" cy="445347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The example uses DXL_ID #1 and DXL_ID #2 at 1M baudrate. It makes Protocol 2.0 packet and sends through the port ”/dev/ttyUSB0”.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STOP_MOVING_MARGIN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is for deciding whether the Dynamixel moves or not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39552" y="2811489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defines addresses of the control table, which are used by Sync Read and Write data. 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539552" y="5266145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</a:t>
            </a:r>
            <a:r>
              <a:rPr lang="en-US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PROTOCOL_VERSION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		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2.0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539552" y="5590044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STOP_MOVING_MARGIN		20</a:t>
            </a:r>
          </a:p>
        </p:txBody>
      </p:sp>
      <p:sp>
        <p:nvSpPr>
          <p:cNvPr id="54" name="직사각형 53"/>
          <p:cNvSpPr/>
          <p:nvPr/>
        </p:nvSpPr>
        <p:spPr>
          <a:xfrm>
            <a:off x="467544" y="1412776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Explanation</a:t>
            </a:r>
          </a:p>
        </p:txBody>
      </p:sp>
    </p:spTree>
    <p:extLst>
      <p:ext uri="{BB962C8B-B14F-4D97-AF65-F5344CB8AC3E}">
        <p14:creationId xmlns:p14="http://schemas.microsoft.com/office/powerpoint/2010/main" val="126900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56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3" name="내용 개체 틀 2"/>
          <p:cNvSpPr>
            <a:spLocks noGrp="1"/>
          </p:cNvSpPr>
          <p:nvPr>
            <p:ph idx="1"/>
          </p:nvPr>
        </p:nvSpPr>
        <p:spPr>
          <a:xfrm>
            <a:off x="16828" y="1001276"/>
            <a:ext cx="8229600" cy="411500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2386056" y="1027098"/>
            <a:ext cx="69127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SyncReadWrite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: writes </a:t>
            </a:r>
            <a:r>
              <a:rPr lang="en-US" altLang="ko-KR" sz="2000" dirty="0" smtClean="0">
                <a:solidFill>
                  <a:schemeClr val="tx1"/>
                </a:solidFill>
              </a:rPr>
              <a:t>same </a:t>
            </a:r>
            <a:r>
              <a:rPr lang="en-US" altLang="ko-KR" sz="2000" dirty="0">
                <a:solidFill>
                  <a:schemeClr val="tx1"/>
                </a:solidFill>
              </a:rPr>
              <a:t>data </a:t>
            </a:r>
            <a:r>
              <a:rPr lang="en-US" altLang="ko-KR" sz="2000" dirty="0" smtClean="0">
                <a:solidFill>
                  <a:schemeClr val="tx1"/>
                </a:solidFill>
              </a:rPr>
              <a:t>of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45232" y="1687509"/>
            <a:ext cx="8784976" cy="209387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67546" y="3804243"/>
            <a:ext cx="8784974" cy="786446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dxl_error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keeps the error got from Dynamixel.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index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indicates the rotation direction of Dynamixel.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points out where the Dynamixel should be rotated to. The value of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dxl_torque_enable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and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dxl_torque_disable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mean that torque ON and OFF, each.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will be allocated into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param_goal_position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byte array.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dxl_present_position1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and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dxl_present_position2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store the present position value of Dynamixels. 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95538" y="2273676"/>
            <a:ext cx="642260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int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dxl_goal_position[2]			= 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{-150000,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150000};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395543" y="2570466"/>
            <a:ext cx="5904647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dxl_torque_enable 			= 1;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395543" y="2867256"/>
            <a:ext cx="5904647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dxl_torque_disable 			= 0;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395538" y="3484593"/>
            <a:ext cx="511256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UINT32_T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dxl_present_position1,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dxl_present_position2 	= 0;</a:t>
            </a:r>
          </a:p>
        </p:txBody>
      </p:sp>
      <p:sp>
        <p:nvSpPr>
          <p:cNvPr id="31" name="직사각형 30"/>
          <p:cNvSpPr/>
          <p:nvPr/>
        </p:nvSpPr>
        <p:spPr>
          <a:xfrm>
            <a:off x="395538" y="3168252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param_goal_position[4];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395545" y="1984299"/>
            <a:ext cx="5904647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index		 			= 0;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395545" y="1687509"/>
            <a:ext cx="5904647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dxl_error				= 0;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183747" y="1399477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VARIABLES]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145232" y="4888769"/>
            <a:ext cx="8784976" cy="119139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467546" y="6080164"/>
            <a:ext cx="9073005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initialize the handlers of the port and the packet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.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Then 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initializes 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groupSyncWrite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 instance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using two handlers above.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395543" y="4898270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PortHandler *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portHandler 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= (PortHandler*)PortHandler::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GetPortHandler(DEVICE_NAME);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395534" y="5189248"/>
            <a:ext cx="820891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*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=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::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GetPacketHandler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(PROTOCOL_VERSION);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183747" y="4581128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HANDLERS]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395545" y="5474175"/>
            <a:ext cx="838892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groupSyncWrite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1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ADDR_GOAL_POSITION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LEN_GOAL_POSITION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395534" y="5769001"/>
            <a:ext cx="828092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5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GroupSyncRead</a:t>
            </a:r>
            <a:r>
              <a:rPr lang="en-US" altLang="ko-KR" sz="115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50" dirty="0" err="1">
                <a:solidFill>
                  <a:schemeClr val="tx1"/>
                </a:solidFill>
                <a:latin typeface="Consolas" panose="020B0609020204030204" pitchFamily="49" charset="0"/>
              </a:rPr>
              <a:t>groupSyncRead</a:t>
            </a:r>
            <a:r>
              <a:rPr lang="en-US" altLang="ko-KR" sz="1150" dirty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15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5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5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5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5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ADDR_PRESENT_POSITION</a:t>
            </a:r>
            <a:r>
              <a:rPr lang="en-US" altLang="ko-KR" sz="115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50" dirty="0" smtClean="0">
                <a:solidFill>
                  <a:schemeClr val="tx1"/>
                </a:solidFill>
                <a:latin typeface="Consolas" panose="020B0609020204030204" pitchFamily="49" charset="0"/>
              </a:rPr>
              <a:t>LEN_PRESENT_POSITION</a:t>
            </a:r>
            <a:r>
              <a:rPr lang="en-US" altLang="ko-KR" sz="115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5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30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57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39552" y="5136122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groupSyncWrite.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TxPacket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()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;</a:t>
            </a:r>
            <a:endParaRPr lang="en-US" altLang="ko-KR" sz="1100" dirty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39552" y="5818923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groupSyncWrite.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ClearParam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();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539552" y="4189656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groupSyncWrite.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AddParam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DXL1_ID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param_goal_position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39552" y="4427251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groupSyncWrite.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AddParam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DXL2_ID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param_goal_position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17815" y="4717201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AddParam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eter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param_goal_position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to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groupSyncWrite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parameter storage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516940" y="5461519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</a:rPr>
              <a:t>Transmits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the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</a:rPr>
              <a:t>packet</a:t>
            </a:r>
            <a:endParaRPr lang="en-US" altLang="ko-KR" sz="115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511357" y="6093296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ClearParam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eter of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groupSyncWrite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parameter storage.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11357" y="3041985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param_goal_position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[0] = DXL_LOBYTE(DXL_LOWORD(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11357" y="3228760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param_goal_position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[1] = DXL_HIBYTE(DXL_LOWORD(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511357" y="3410571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param_goal_position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[2] = DXL_LOBYTE(DXL_HIWORD(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511357" y="3618049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param_goal_position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[3] = DXL_HIBYTE(DXL_HIWORD(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539552" y="3882574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allocates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into the byte array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3" name="내용 개체 틀 2"/>
          <p:cNvSpPr>
            <a:spLocks noGrp="1"/>
          </p:cNvSpPr>
          <p:nvPr>
            <p:ph idx="1"/>
          </p:nvPr>
        </p:nvSpPr>
        <p:spPr>
          <a:xfrm>
            <a:off x="16828" y="1001276"/>
            <a:ext cx="8229600" cy="483508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2386056" y="1027098"/>
            <a:ext cx="69127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SyncReadWrite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: writes </a:t>
            </a:r>
            <a:r>
              <a:rPr lang="en-US" altLang="ko-KR" sz="2000" dirty="0" smtClean="0">
                <a:solidFill>
                  <a:schemeClr val="tx1"/>
                </a:solidFill>
              </a:rPr>
              <a:t>same </a:t>
            </a:r>
            <a:r>
              <a:rPr lang="en-US" altLang="ko-KR" sz="2000" dirty="0">
                <a:solidFill>
                  <a:schemeClr val="tx1"/>
                </a:solidFill>
              </a:rPr>
              <a:t>data </a:t>
            </a:r>
            <a:r>
              <a:rPr lang="en-US" altLang="ko-KR" sz="2000" dirty="0" smtClean="0">
                <a:solidFill>
                  <a:schemeClr val="tx1"/>
                </a:solidFill>
              </a:rPr>
              <a:t>of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45232" y="3071963"/>
            <a:ext cx="8784976" cy="842876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145232" y="4206616"/>
            <a:ext cx="8784976" cy="551295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45232" y="5109858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45232" y="5791604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302980" y="3564258"/>
            <a:ext cx="8784976" cy="244023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9591014" y="6008270"/>
            <a:ext cx="8433245" cy="445066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starts to write either of the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s and repeats Read the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dxl_present_position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and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dxl_moving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status until the Dynamixel stops moving. After that, the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index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indicates another 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</a:t>
            </a:r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 by changing its value.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9493410" y="3756277"/>
            <a:ext cx="8712968" cy="400423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-&gt;Write4ByteTxRx(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ADDR_GOAL_POSITION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[index],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9757117" y="4077072"/>
            <a:ext cx="852177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-&gt;Read4ByteTxRx(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ADDR_PRESENT_POSITION,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dxl_present_position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9757117" y="4352916"/>
            <a:ext cx="820891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-&gt;Read1ByteTxRx(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ADDR_MOVING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dxl_moving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9493410" y="4077072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{</a:t>
            </a:r>
          </a:p>
        </p:txBody>
      </p:sp>
      <p:sp>
        <p:nvSpPr>
          <p:cNvPr id="43" name="직사각형 42"/>
          <p:cNvSpPr/>
          <p:nvPr/>
        </p:nvSpPr>
        <p:spPr>
          <a:xfrm>
            <a:off x="9493405" y="4941168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}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dxl_moving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== 1);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9757117" y="4649706"/>
            <a:ext cx="84223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accent6"/>
                </a:solidFill>
                <a:latin typeface="Consolas" panose="020B0609020204030204" pitchFamily="49" charset="0"/>
              </a:rPr>
              <a:t>p</a:t>
            </a:r>
            <a:r>
              <a:rPr lang="en-US" altLang="ko-KR" sz="1100" dirty="0" err="1" smtClean="0">
                <a:solidFill>
                  <a:schemeClr val="accent6"/>
                </a:solidFill>
                <a:latin typeface="Consolas" panose="020B0609020204030204" pitchFamily="49" charset="0"/>
              </a:rPr>
              <a:t>rintf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(“[ID: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%03d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] Present Position = 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%05d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”, DXL_ID,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dxl_present_position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9311292" y="3550080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(1){</a:t>
            </a:r>
          </a:p>
        </p:txBody>
      </p:sp>
      <p:sp>
        <p:nvSpPr>
          <p:cNvPr id="46" name="직사각형 45"/>
          <p:cNvSpPr/>
          <p:nvPr/>
        </p:nvSpPr>
        <p:spPr>
          <a:xfrm>
            <a:off x="10086677" y="3564258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i</a:t>
            </a:r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f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(_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getch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() == 0x1b) break;</a:t>
            </a:r>
          </a:p>
        </p:txBody>
      </p:sp>
      <p:sp>
        <p:nvSpPr>
          <p:cNvPr id="47" name="직사각형 46"/>
          <p:cNvSpPr/>
          <p:nvPr/>
        </p:nvSpPr>
        <p:spPr>
          <a:xfrm>
            <a:off x="9302209" y="5707702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48" name="직사각형 47"/>
          <p:cNvSpPr/>
          <p:nvPr/>
        </p:nvSpPr>
        <p:spPr>
          <a:xfrm>
            <a:off x="9493405" y="5248613"/>
            <a:ext cx="8712968" cy="20116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 index == 1 ) index = 1;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9493410" y="5489202"/>
            <a:ext cx="8712968" cy="21850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            index = 0;</a:t>
            </a:r>
          </a:p>
        </p:txBody>
      </p:sp>
      <p:sp>
        <p:nvSpPr>
          <p:cNvPr id="50" name="직사각형 49"/>
          <p:cNvSpPr/>
          <p:nvPr/>
        </p:nvSpPr>
        <p:spPr>
          <a:xfrm>
            <a:off x="145232" y="1354299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BODY]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539552" y="2258589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groupSyncRead.</a:t>
            </a:r>
            <a:r>
              <a:rPr lang="en-US" altLang="ko-KR" sz="12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AddParam</a:t>
            </a:r>
            <a:r>
              <a:rPr lang="en-US" altLang="ko-KR" sz="12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(DXL1_ID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2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539552" y="2518806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groupSyncRead.</a:t>
            </a:r>
            <a:r>
              <a:rPr lang="en-US" altLang="ko-KR" sz="12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AddParam</a:t>
            </a:r>
            <a:r>
              <a:rPr lang="en-US" altLang="ko-KR" sz="12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(DXL2_ID</a:t>
            </a:r>
            <a:r>
              <a:rPr lang="en-US" altLang="ko-KR" sz="12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2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540427" y="2749496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AddParam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eter storage for Dynamixel’s present position value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145232" y="2288873"/>
            <a:ext cx="8784976" cy="504056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139577" y="1652401"/>
            <a:ext cx="8784976" cy="33013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475938" y="1990118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enables the torque of the Dynamixel.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540427" y="1657171"/>
            <a:ext cx="828092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Write1ByteTxRx(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DXL_ID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ADDR_TORQUE_ENABLE,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dxl_torque_enable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78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58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39552" y="1462833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groupSyncRead.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TxRxPacket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();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539552" y="2254107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groupSyncRead.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GetData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(DXL1_ID, ADDR_PRESENT_POSITION, &amp;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dxl_present_position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33969" y="2550735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groupSyncRead.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GetData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(DXL2_ID, ADDR_PRESENT_POSITION, &amp;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dxl_present_position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538677" y="1759623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</a:rPr>
              <a:t>Transmits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and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</a:rPr>
              <a:t> receives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the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</a:rPr>
              <a:t>packet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. 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533969" y="2881283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GetData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of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dxl_present_positions</a:t>
            </a:r>
            <a:endParaRPr lang="en-US" altLang="ko-KR" sz="115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39552" y="3478243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groupSyncRead.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ClearParam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();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39552" y="3827649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ClearParam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eter of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groupSyncRead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parameter storage.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6" name="내용 개체 틀 2"/>
          <p:cNvSpPr>
            <a:spLocks noGrp="1"/>
          </p:cNvSpPr>
          <p:nvPr>
            <p:ph idx="1"/>
          </p:nvPr>
        </p:nvSpPr>
        <p:spPr>
          <a:xfrm>
            <a:off x="-552" y="980728"/>
            <a:ext cx="8229600" cy="576064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2386056" y="1027098"/>
            <a:ext cx="69127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SyncReadWrite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: writes same </a:t>
            </a:r>
            <a:r>
              <a:rPr lang="en-US" altLang="ko-KR" sz="2000" dirty="0" smtClean="0">
                <a:solidFill>
                  <a:schemeClr val="tx1"/>
                </a:solidFill>
              </a:rPr>
              <a:t>data of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45232" y="1436569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45232" y="2254107"/>
            <a:ext cx="8784976" cy="627176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44213" y="3478243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45232" y="4225069"/>
            <a:ext cx="8784976" cy="34931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467547" y="4277596"/>
            <a:ext cx="828092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Write1ByteTxRx(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DXL_ID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ADDR_TORQUE_ENABLE,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dxl_torque_disable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450452" y="4574386"/>
            <a:ext cx="9001001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disables the torque of the Dynamixel. 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72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-45138" y="980728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59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341470" y="1027098"/>
            <a:ext cx="820891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BulkReadWrite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: writes different </a:t>
            </a:r>
            <a:r>
              <a:rPr lang="en-US" altLang="ko-KR" sz="2000" dirty="0" smtClean="0">
                <a:solidFill>
                  <a:schemeClr val="tx1"/>
                </a:solidFill>
              </a:rPr>
              <a:t>data of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pic>
        <p:nvPicPr>
          <p:cNvPr id="5" name="BulkReadWrit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412776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8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197" y="980728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6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2050" name="Picture 2" descr="C:\Users\Platform\Desktop\동영상\IMG_32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56792"/>
            <a:ext cx="595266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설명선 1 14"/>
          <p:cNvSpPr/>
          <p:nvPr/>
        </p:nvSpPr>
        <p:spPr>
          <a:xfrm>
            <a:off x="4355976" y="4774109"/>
            <a:ext cx="2016224" cy="385963"/>
          </a:xfrm>
          <a:prstGeom prst="borderCallout1">
            <a:avLst>
              <a:gd name="adj1" fmla="val 4222"/>
              <a:gd name="adj2" fmla="val 11018"/>
              <a:gd name="adj3" fmla="val -135589"/>
              <a:gd name="adj4" fmla="val -4046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/dev/ttyUSB0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6" name="설명선 1 15"/>
          <p:cNvSpPr/>
          <p:nvPr/>
        </p:nvSpPr>
        <p:spPr>
          <a:xfrm>
            <a:off x="5344027" y="2852936"/>
            <a:ext cx="2016224" cy="385963"/>
          </a:xfrm>
          <a:prstGeom prst="borderCallout1">
            <a:avLst>
              <a:gd name="adj1" fmla="val 75743"/>
              <a:gd name="adj2" fmla="val -534"/>
              <a:gd name="adj3" fmla="val 119205"/>
              <a:gd name="adj4" fmla="val -10036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/dev/ttyUSB1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7" name="설명선 1 16"/>
          <p:cNvSpPr/>
          <p:nvPr/>
        </p:nvSpPr>
        <p:spPr>
          <a:xfrm>
            <a:off x="2483768" y="5609132"/>
            <a:ext cx="720080" cy="385963"/>
          </a:xfrm>
          <a:prstGeom prst="borderCallout1">
            <a:avLst>
              <a:gd name="adj1" fmla="val -9188"/>
              <a:gd name="adj2" fmla="val 31127"/>
              <a:gd name="adj3" fmla="val -64068"/>
              <a:gd name="adj4" fmla="val 28471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ID : 1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8" name="설명선 1 17"/>
          <p:cNvSpPr/>
          <p:nvPr/>
        </p:nvSpPr>
        <p:spPr>
          <a:xfrm>
            <a:off x="2132806" y="3596058"/>
            <a:ext cx="720080" cy="385963"/>
          </a:xfrm>
          <a:prstGeom prst="borderCallout1">
            <a:avLst>
              <a:gd name="adj1" fmla="val -9188"/>
              <a:gd name="adj2" fmla="val 31127"/>
              <a:gd name="adj3" fmla="val -64068"/>
              <a:gd name="adj4" fmla="val 28471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ID : 2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915816" y="1027098"/>
            <a:ext cx="4032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for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MultiPort</a:t>
            </a:r>
            <a:r>
              <a:rPr lang="en-US" altLang="ko-KR" sz="2000" dirty="0" smtClean="0">
                <a:solidFill>
                  <a:schemeClr val="tx1"/>
                </a:solidFill>
              </a:rPr>
              <a:t> example on Linux</a:t>
            </a:r>
          </a:p>
        </p:txBody>
      </p:sp>
    </p:spTree>
    <p:extLst>
      <p:ext uri="{BB962C8B-B14F-4D97-AF65-F5344CB8AC3E}">
        <p14:creationId xmlns:p14="http://schemas.microsoft.com/office/powerpoint/2010/main" val="218605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60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39552" y="1836067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ADDR_PRO_TORQUE_ENABLE		562</a:t>
            </a:r>
          </a:p>
        </p:txBody>
      </p:sp>
      <p:sp>
        <p:nvSpPr>
          <p:cNvPr id="33" name="내용 개체 틀 2"/>
          <p:cNvSpPr>
            <a:spLocks noGrp="1"/>
          </p:cNvSpPr>
          <p:nvPr>
            <p:ph idx="1"/>
          </p:nvPr>
        </p:nvSpPr>
        <p:spPr>
          <a:xfrm>
            <a:off x="16828" y="1001276"/>
            <a:ext cx="8229600" cy="411500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45232" y="1847979"/>
            <a:ext cx="8784976" cy="916736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539552" y="2043332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ADDR_PRO_LED_RED		563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539552" y="2241808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ADDR_PRO_GOAL_POSITION		596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539552" y="3085732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LEN_PRO_TORQUE_ENABLE		1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539552" y="3970000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defines byte length for each items.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145232" y="3085732"/>
            <a:ext cx="8784976" cy="892191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539552" y="3284985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LEN_PRO_LED_RED			1</a:t>
            </a:r>
          </a:p>
        </p:txBody>
      </p:sp>
      <p:sp>
        <p:nvSpPr>
          <p:cNvPr id="43" name="직사각형 42"/>
          <p:cNvSpPr/>
          <p:nvPr/>
        </p:nvSpPr>
        <p:spPr>
          <a:xfrm>
            <a:off x="539552" y="3482148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LEN_PRO_GOAL_POSITION		4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539552" y="4349176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DXL1_ID			1</a:t>
            </a:r>
          </a:p>
        </p:txBody>
      </p:sp>
      <p:sp>
        <p:nvSpPr>
          <p:cNvPr id="46" name="직사각형 45"/>
          <p:cNvSpPr/>
          <p:nvPr/>
        </p:nvSpPr>
        <p:spPr>
          <a:xfrm>
            <a:off x="145232" y="4361088"/>
            <a:ext cx="8784976" cy="1490682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539552" y="4645966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</a:t>
            </a:r>
            <a:r>
              <a:rPr lang="en-US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DXL2_ID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			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2</a:t>
            </a:r>
          </a:p>
        </p:txBody>
      </p:sp>
      <p:sp>
        <p:nvSpPr>
          <p:cNvPr id="48" name="직사각형 47"/>
          <p:cNvSpPr/>
          <p:nvPr/>
        </p:nvSpPr>
        <p:spPr>
          <a:xfrm>
            <a:off x="539552" y="4942756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BAUDRATE			1000000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183747" y="1556793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DEFINES]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539552" y="2784401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chemeClr val="accent3">
                    <a:lumMod val="75000"/>
                  </a:schemeClr>
                </a:solidFill>
              </a:rPr>
              <a:t>: defines addresses of the control table, which are used by Bulk Read and Write data. </a:t>
            </a:r>
            <a:endParaRPr lang="en-US" altLang="ko-KR" sz="12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539552" y="5231080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</a:t>
            </a:r>
            <a:r>
              <a:rPr lang="en-US" altLang="ko-KR" sz="1100" dirty="0">
                <a:solidFill>
                  <a:srgbClr val="0000FF"/>
                </a:solidFill>
                <a:latin typeface="Consolas" panose="020B0609020204030204" pitchFamily="49" charset="0"/>
              </a:rPr>
              <a:t>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PROTOCOL_VERSION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		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2.0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539552" y="5554979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STOP_MOVING_MARGIN		20</a:t>
            </a:r>
          </a:p>
        </p:txBody>
      </p:sp>
      <p:sp>
        <p:nvSpPr>
          <p:cNvPr id="54" name="직사각형 53"/>
          <p:cNvSpPr/>
          <p:nvPr/>
        </p:nvSpPr>
        <p:spPr>
          <a:xfrm>
            <a:off x="467544" y="1340768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Explanation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2341470" y="1027098"/>
            <a:ext cx="820891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BulkReadWrite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: writes different </a:t>
            </a:r>
            <a:r>
              <a:rPr lang="en-US" altLang="ko-KR" sz="2000" dirty="0" smtClean="0">
                <a:solidFill>
                  <a:schemeClr val="tx1"/>
                </a:solidFill>
              </a:rPr>
              <a:t>data of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39552" y="2467925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ADDR_PRO_PRESENT_POSITION		611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539552" y="3681133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#define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LEN_PRO_PRESENT_POSITION		4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539552" y="5851770"/>
            <a:ext cx="8390656" cy="445347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The example uses DXL_ID #1 and DXL_ID #2 at 1M baudrate. It makes Protocol 2.0 packet and sends through the port ”/dev/ttyUSB0”.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STOP_MOVING_MARGIN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is for deciding whether the Dynamixel moves or not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17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61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3" name="내용 개체 틀 2"/>
          <p:cNvSpPr>
            <a:spLocks noGrp="1"/>
          </p:cNvSpPr>
          <p:nvPr>
            <p:ph idx="1"/>
          </p:nvPr>
        </p:nvSpPr>
        <p:spPr>
          <a:xfrm>
            <a:off x="16828" y="1001276"/>
            <a:ext cx="8229600" cy="411500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145232" y="1687509"/>
            <a:ext cx="8784976" cy="209387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67546" y="3804243"/>
            <a:ext cx="8784974" cy="786446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dxl_error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keeps the error got from Dynamixel.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index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indicates the rotation direction of Dynamixel.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points out where the Dynamixel should be rotated to.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shows the value of LED.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The value of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dxl_torque_ enable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and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dxl_torque_disable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mean that torque ON and OFF, each.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will be allocated into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param_goal_position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byte array. The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dxl_present_position1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and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dxl_led_value_read2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store either of the present position and LED value of Dynamixels.  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95538" y="2088556"/>
            <a:ext cx="642260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int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dxl_goal_position[2]			= 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{-150000,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150000};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395543" y="2509966"/>
            <a:ext cx="5904647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dxl_torque_enable 			= 1;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395543" y="2725990"/>
            <a:ext cx="5904647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dxl_torque_disable 			= 0;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412201" y="3425945"/>
            <a:ext cx="511256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UINT32_T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dxl_present_position1		 	= 0;</a:t>
            </a:r>
          </a:p>
        </p:txBody>
      </p:sp>
      <p:sp>
        <p:nvSpPr>
          <p:cNvPr id="31" name="직사각형 30"/>
          <p:cNvSpPr/>
          <p:nvPr/>
        </p:nvSpPr>
        <p:spPr>
          <a:xfrm>
            <a:off x="395538" y="2958483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param_goal_position[4];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395545" y="1891004"/>
            <a:ext cx="5904647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index		 			= 0;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395545" y="1687509"/>
            <a:ext cx="5904647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dxl_error				= 0;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183747" y="1399477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VARIABLES]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145232" y="4888769"/>
            <a:ext cx="8784976" cy="119139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467546" y="6080164"/>
            <a:ext cx="9073005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initialize the handlers of the port and the packet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.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Then 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initializes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groupBulkWrite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instance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using two handlers above.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395543" y="4898270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PortHandler *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portHandler </a:t>
            </a:r>
            <a:r>
              <a:rPr lang="da-DK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= (PortHandler*)PortHandler::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GetPortHandler(DEVICE_NAME);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395534" y="5189248"/>
            <a:ext cx="820891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*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=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::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GetPacketHandler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(PROTOCOL_VERSION);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183747" y="4581128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below codes to the HANDLERS]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395545" y="5474175"/>
            <a:ext cx="838892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GroupBulkWrite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groupBulkWrite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60" name="직사각형 59"/>
          <p:cNvSpPr/>
          <p:nvPr/>
        </p:nvSpPr>
        <p:spPr>
          <a:xfrm>
            <a:off x="395534" y="5769001"/>
            <a:ext cx="828092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5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GroupBulkRead</a:t>
            </a:r>
            <a:r>
              <a:rPr lang="en-US" altLang="ko-KR" sz="115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5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groupBulkRead</a:t>
            </a:r>
            <a:r>
              <a:rPr lang="en-US" altLang="ko-KR" sz="115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15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5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5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5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2341470" y="1027098"/>
            <a:ext cx="820891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BulkReadWrite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: writes different </a:t>
            </a:r>
            <a:r>
              <a:rPr lang="en-US" altLang="ko-KR" sz="2000" dirty="0" smtClean="0">
                <a:solidFill>
                  <a:schemeClr val="tx1"/>
                </a:solidFill>
              </a:rPr>
              <a:t>data of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395545" y="2320416"/>
            <a:ext cx="642260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 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dxl_led_value[2]			= {0x00, 0xFF};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395534" y="3189925"/>
            <a:ext cx="410445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UINT8_T</a:t>
            </a:r>
            <a:r>
              <a:rPr lang="da-DK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dxl_led_value_read2;</a:t>
            </a:r>
          </a:p>
        </p:txBody>
      </p:sp>
    </p:spTree>
    <p:extLst>
      <p:ext uri="{BB962C8B-B14F-4D97-AF65-F5344CB8AC3E}">
        <p14:creationId xmlns:p14="http://schemas.microsoft.com/office/powerpoint/2010/main" val="279521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62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39552" y="4249775"/>
            <a:ext cx="828092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groupBulkWrite.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AddParam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(DXL1_ID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ADDR_GOAL_POSITION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LEN_GOAL_POSITION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param_goal_position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39552" y="4503711"/>
            <a:ext cx="828092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Bulk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Write.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AddParam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(DXL2_ID ,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b="1" u="sng" dirty="0">
                <a:solidFill>
                  <a:schemeClr val="tx1"/>
                </a:solidFill>
                <a:latin typeface="Consolas" panose="020B0609020204030204" pitchFamily="49" charset="0"/>
              </a:rPr>
              <a:t>ADDR_LED_RED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LEN_LED_RED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led_value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39552" y="5173868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groupBulkWrite.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TxPacket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()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;</a:t>
            </a:r>
            <a:endParaRPr lang="en-US" altLang="ko-KR" sz="1100" dirty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39552" y="5817418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Bulk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Write.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ClearParam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();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17815" y="4810022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AddParam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eter 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param_goal_position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and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led_value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to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groupBulkWrite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parameter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storage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  <a:latin typeface="Consolas" panose="020B0609020204030204" pitchFamily="49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16940" y="5473911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</a:rPr>
              <a:t>Transmits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 the 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</a:rPr>
              <a:t>packet</a:t>
            </a:r>
            <a:endParaRPr lang="en-US" altLang="ko-KR" sz="115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11357" y="6093296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ClearParam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eter of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groupBulkWrite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parameter storage.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11357" y="3025639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param_goal_position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[0] = DXL_LOBYTE(DXL_LOWORD(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11357" y="3212414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param_goal_position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[1] = DXL_HIBYTE(DXL_LOWORD(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511357" y="3394225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param_goal_position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[2] = DXL_LOBYTE(DXL_HIWORD(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511357" y="3601703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param_goal_position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[3] = DXL_HIBYTE(DXL_HIWORD(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539552" y="3841633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allocates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into the byte array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5" name="내용 개체 틀 2"/>
          <p:cNvSpPr>
            <a:spLocks noGrp="1"/>
          </p:cNvSpPr>
          <p:nvPr>
            <p:ph idx="1"/>
          </p:nvPr>
        </p:nvSpPr>
        <p:spPr>
          <a:xfrm>
            <a:off x="-45138" y="980728"/>
            <a:ext cx="8229600" cy="524237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2341470" y="1027098"/>
            <a:ext cx="820891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BulkReadWrite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: writes different </a:t>
            </a:r>
            <a:r>
              <a:rPr lang="en-US" altLang="ko-KR" sz="2000" dirty="0" smtClean="0">
                <a:solidFill>
                  <a:schemeClr val="tx1"/>
                </a:solidFill>
              </a:rPr>
              <a:t>data of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45232" y="3058597"/>
            <a:ext cx="8784976" cy="839896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45232" y="4249775"/>
            <a:ext cx="8784976" cy="56024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45232" y="5172317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45232" y="5791154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45232" y="1344500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200" dirty="0" smtClean="0">
                <a:solidFill>
                  <a:srgbClr val="FF0000"/>
                </a:solidFill>
              </a:rPr>
              <a:t>[Replace </a:t>
            </a:r>
            <a:r>
              <a:rPr lang="da-DK" altLang="ko-KR" sz="1200" dirty="0">
                <a:solidFill>
                  <a:srgbClr val="FF0000"/>
                </a:solidFill>
              </a:rPr>
              <a:t>below </a:t>
            </a:r>
            <a:r>
              <a:rPr lang="da-DK" altLang="ko-KR" sz="1200" dirty="0" smtClean="0">
                <a:solidFill>
                  <a:srgbClr val="FF0000"/>
                </a:solidFill>
              </a:rPr>
              <a:t>codes to the BODY]</a:t>
            </a:r>
            <a:endParaRPr lang="en-US" altLang="ko-KR" sz="1200" dirty="0" smtClean="0">
              <a:solidFill>
                <a:srgbClr val="FF0000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539552" y="2216394"/>
            <a:ext cx="828092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groupBulkRead.AddParam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(DXL1_ID,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ADDR_PRESENT_POSITION, LEN_PRESENT_POSITION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539552" y="2504426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groupBulkRead.AddParam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(DXL2_ID, ADDR_LED_RED, LEN_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LED_RED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540427" y="2836383"/>
            <a:ext cx="8424936" cy="18002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AddParam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eter storage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for Dynamixel’s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</a:rPr>
              <a:t>present position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and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</a:rPr>
              <a:t>LED value</a:t>
            </a:r>
            <a:endParaRPr lang="en-US" altLang="ko-KR" sz="115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145232" y="2223666"/>
            <a:ext cx="8784976" cy="585009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139577" y="1652401"/>
            <a:ext cx="8784976" cy="33013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475938" y="1990118"/>
            <a:ext cx="8352932" cy="301331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enables the torque of the Dynamixel.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540427" y="1657171"/>
            <a:ext cx="828092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Write1ByteTxRx(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DXL_ID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ADDR_TORQUE_ENABLE,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dxl_torque_enable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63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39552" y="1593394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Bulk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Read.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TxRxPacket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();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539552" y="2420588"/>
            <a:ext cx="828092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Bulk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Read.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GetData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(DXL1_ID, ADDR_PRESENT_POSITION, &amp;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dxl_present_position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33969" y="2701573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Bulk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Read.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GetData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(DXL2_ID, ADDR_LED_RED,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dxl_led_value_read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538677" y="1926104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</a:rPr>
              <a:t>Transmits 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and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</a:rPr>
              <a:t> receives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 the 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</a:rPr>
              <a:t>packet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. 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533969" y="3044521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GetData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dxl_present_position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or </a:t>
            </a:r>
            <a:r>
              <a:rPr lang="da-DK" altLang="ko-KR" sz="1150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dxl_led_value_read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 from either of the Dynamixels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39552" y="3502559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Bulk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Read.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ClearParam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();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39552" y="3797493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sz="1150" b="1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ClearParam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eter of 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groupBulkRead</a:t>
            </a:r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sz="1150" dirty="0">
                <a:solidFill>
                  <a:schemeClr val="accent3">
                    <a:lumMod val="75000"/>
                  </a:schemeClr>
                </a:solidFill>
              </a:rPr>
              <a:t>parameter storage.</a:t>
            </a:r>
            <a:endParaRPr lang="en-US" altLang="ko-KR" sz="115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2" name="내용 개체 틀 2"/>
          <p:cNvSpPr>
            <a:spLocks noGrp="1"/>
          </p:cNvSpPr>
          <p:nvPr>
            <p:ph idx="1"/>
          </p:nvPr>
        </p:nvSpPr>
        <p:spPr>
          <a:xfrm>
            <a:off x="-45138" y="980728"/>
            <a:ext cx="8229600" cy="514171"/>
          </a:xfrm>
        </p:spPr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2341470" y="1027098"/>
            <a:ext cx="820891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BulkReadWrite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>
                <a:solidFill>
                  <a:schemeClr val="tx1"/>
                </a:solidFill>
              </a:rPr>
              <a:t>: writes different </a:t>
            </a:r>
            <a:r>
              <a:rPr lang="en-US" altLang="ko-KR" sz="2000" dirty="0" smtClean="0">
                <a:solidFill>
                  <a:schemeClr val="tx1"/>
                </a:solidFill>
              </a:rPr>
              <a:t>data of two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Dynamixels</a:t>
            </a:r>
            <a:endParaRPr lang="en-US" altLang="ko-KR" sz="2000" dirty="0" smtClean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45232" y="1540867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45232" y="2394324"/>
            <a:ext cx="8784976" cy="65019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45232" y="3501008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45232" y="4318404"/>
            <a:ext cx="8784976" cy="34931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467547" y="4370931"/>
            <a:ext cx="8280923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Write1ByteTxRx(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DXL_ID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ADDR_TORQUE_ENABLE, 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dxl_torque_disable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450452" y="4667721"/>
            <a:ext cx="9001001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sz="1150" dirty="0" smtClean="0">
                <a:solidFill>
                  <a:schemeClr val="accent3">
                    <a:lumMod val="75000"/>
                  </a:schemeClr>
                </a:solidFill>
              </a:rPr>
              <a:t>: disables the torque of the Dynamixel. </a:t>
            </a:r>
            <a:endParaRPr lang="en-US" altLang="ko-KR" sz="115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87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64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843808" y="1027098"/>
            <a:ext cx="547260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IndirectAddress</a:t>
            </a:r>
            <a:r>
              <a:rPr lang="en-US" altLang="ko-KR" sz="2000" dirty="0" smtClean="0">
                <a:solidFill>
                  <a:schemeClr val="tx1"/>
                </a:solidFill>
              </a:rPr>
              <a:t> : writes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datas</a:t>
            </a:r>
            <a:r>
              <a:rPr lang="en-US" altLang="ko-KR" sz="2000" dirty="0" smtClean="0">
                <a:solidFill>
                  <a:schemeClr val="tx1"/>
                </a:solidFill>
              </a:rPr>
              <a:t> indirectly  </a:t>
            </a:r>
          </a:p>
        </p:txBody>
      </p:sp>
      <p:pic>
        <p:nvPicPr>
          <p:cNvPr id="5" name="IndirectAddres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484784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0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65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73257" y="1556792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-&gt;Write2ByteTxRx(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ADDR_INDIRECTADDR_WRITE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+ 0,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ADDR_GOAL_POS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+ 0,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273257" y="1772816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-&gt;Write2ByteTxRx(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ADDR_INDIRECTADDR_WRITE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2,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ADDR_GOAL_POS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1,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273257" y="1988840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-&gt;Write2ByteTxRx(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ADDR_INDIRECTADDR_WRITE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4,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ADDR_GOAL_POS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2,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273257" y="2204864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-&gt;Write2ByteTxRx(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ADDR_INDIRECTADDR_WRITE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6,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ADDR_GOAL_POS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3,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273257" y="2420888"/>
            <a:ext cx="849694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-&gt;Write2ByteTxRx(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ADDR_INDIRECTADDR_WRITE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8,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ADDR_LED_RED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273257" y="2708920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makes </a:t>
            </a:r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INDIRECTDATA replace 4 Byte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GOAL_POSITION </a:t>
            </a:r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and 1 Byte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LED_RED.</a:t>
            </a:r>
            <a:endParaRPr lang="en-US" altLang="ko-K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73257" y="3933056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param_indirect_data_write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[0] = DXL_LOBYTE(DXL_LOWORD(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273257" y="5586892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groupSyncWrite.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AddParam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(DXL_ID, 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param_indirect_data_write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251520" y="5805264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b="1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AddParam</a:t>
            </a:r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eter storage for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the datas</a:t>
            </a:r>
            <a:endParaRPr lang="en-US" altLang="ko-K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273257" y="4119831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param_indirect_data_write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[1] = DXL_HIBYTE(DXL_LOWORD(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42" name="직사각형 41"/>
          <p:cNvSpPr/>
          <p:nvPr/>
        </p:nvSpPr>
        <p:spPr>
          <a:xfrm>
            <a:off x="273257" y="4301642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param_indirect_data_write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[2] = DXL_LOBYTE(DXL_HIWORD(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43" name="직사각형 42"/>
          <p:cNvSpPr/>
          <p:nvPr/>
        </p:nvSpPr>
        <p:spPr>
          <a:xfrm>
            <a:off x="273257" y="4509120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param_indirect_data_write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[3] = DXL_HIBYTE(DXL_HIWORD(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dxl_goal_position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));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273257" y="4708052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param_indirect_data_write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[4] = 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dxl_led_value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;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273257" y="5049208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allocates </a:t>
            </a:r>
            <a:r>
              <a:rPr lang="da-DK" altLang="ko-KR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dxl_goal_position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 and </a:t>
            </a:r>
            <a:r>
              <a:rPr lang="da-DK" altLang="ko-KR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dxl_led_value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 into the byte array</a:t>
            </a:r>
            <a:endParaRPr lang="en-US" altLang="ko-K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273257" y="3289221"/>
            <a:ext cx="8424936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GroupSyncWrite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groupSyncWrite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ADDR_INDIRECTDATA_WRITE, LEN_INDIRECTDATA_WRITE);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273257" y="3511972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initializes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groupSyncWrite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instance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and points </a:t>
            </a:r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out the </a:t>
            </a:r>
            <a:r>
              <a:rPr lang="da-DK" altLang="ko-KR" b="1" dirty="0">
                <a:solidFill>
                  <a:schemeClr val="accent3">
                    <a:lumMod val="75000"/>
                  </a:schemeClr>
                </a:solidFill>
              </a:rPr>
              <a:t>INDIRECTADDRESS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en-US" altLang="ko-K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2843808" y="1027098"/>
            <a:ext cx="51125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>
                <a:solidFill>
                  <a:schemeClr val="tx1"/>
                </a:solidFill>
              </a:rPr>
              <a:t>- </a:t>
            </a:r>
            <a:r>
              <a:rPr lang="en-US" altLang="ko-KR" sz="2000" dirty="0" err="1">
                <a:solidFill>
                  <a:schemeClr val="tx1"/>
                </a:solidFill>
              </a:rPr>
              <a:t>IndirectAddress</a:t>
            </a:r>
            <a:r>
              <a:rPr lang="en-US" altLang="ko-KR" sz="2000" dirty="0">
                <a:solidFill>
                  <a:schemeClr val="tx1"/>
                </a:solidFill>
              </a:rPr>
              <a:t> : writes </a:t>
            </a:r>
            <a:r>
              <a:rPr lang="en-US" altLang="ko-KR" sz="2000" dirty="0" err="1">
                <a:solidFill>
                  <a:schemeClr val="tx1"/>
                </a:solidFill>
              </a:rPr>
              <a:t>datas</a:t>
            </a:r>
            <a:r>
              <a:rPr lang="en-US" altLang="ko-KR" sz="2000" dirty="0">
                <a:solidFill>
                  <a:schemeClr val="tx1"/>
                </a:solidFill>
              </a:rPr>
              <a:t> indirectly  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145232" y="3316297"/>
            <a:ext cx="8784976" cy="249015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45232" y="3952325"/>
            <a:ext cx="8784976" cy="10525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45232" y="5586893"/>
            <a:ext cx="8784976" cy="296790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45232" y="1531272"/>
            <a:ext cx="8784976" cy="1186406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27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66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29111" y="1556792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-&gt;Write2ByteTxRx(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ADDR_INDIRECTADDR_READ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+ 0,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ADDR_PRES_POS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+ 0, 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329111" y="1772816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-&gt;Write2ByteTxRx(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ADDR_INDIRECTADDR_READ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2,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ADDR_PRES_POS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1,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29111" y="1988840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-&gt;Write2ByteTxRx(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ADDR_INDIRECTADDR_READ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4,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ADDR_PRES_POS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2,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329111" y="2204864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-&gt;Write2ByteTxRx(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ADDR_INDIRECTADDR_READ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6,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ADDR_PRES_POS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3,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329111" y="2420888"/>
            <a:ext cx="86044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-&gt;Write2ByteTxRx(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ADDR_INDIRECTADDR_READ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+ 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8,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ADDR_MOVING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&amp;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329111" y="2717678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makes INDIRECTDATA replace 4 Byte PRESENT_POSITION and 1 Byte MOVING.</a:t>
            </a:r>
            <a:endParaRPr lang="en-US" altLang="ko-K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29111" y="3284984"/>
            <a:ext cx="87129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GroupSyncRead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groupSyncRead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ADDR_INDIRECTADDR_READ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LEN_INDIRECTDATA_READ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329111" y="4169812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groupSyncRead.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AddParam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(DXL_ID</a:t>
            </a:r>
            <a:r>
              <a:rPr lang="en-US" altLang="ko-KR" sz="1100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sz="11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329111" y="5177924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groupSyncRead.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GetData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(DXL_ID, </a:t>
            </a:r>
            <a:r>
              <a:rPr lang="en-US" altLang="ko-KR" sz="1100" b="1" u="sng" dirty="0">
                <a:solidFill>
                  <a:schemeClr val="tx1"/>
                </a:solidFill>
                <a:latin typeface="Consolas" panose="020B0609020204030204" pitchFamily="49" charset="0"/>
              </a:rPr>
              <a:t>ADDR_INDIRECTDATA_READ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dxl_present_position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323528" y="5396546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groupSyncRead.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GetData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(DXL_ID, </a:t>
            </a:r>
            <a:r>
              <a:rPr lang="en-US" altLang="ko-KR" sz="1100" b="1" u="sng" dirty="0" smtClean="0">
                <a:solidFill>
                  <a:schemeClr val="tx1"/>
                </a:solidFill>
                <a:latin typeface="Consolas" panose="020B0609020204030204" pitchFamily="49" charset="0"/>
              </a:rPr>
              <a:t>ADDR_INDIRECTDATA_READ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+ 4, &amp;</a:t>
            </a:r>
            <a:r>
              <a:rPr lang="en-US" altLang="ko-KR" sz="1100" b="1" u="sng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dxl_moving</a:t>
            </a:r>
            <a:r>
              <a:rPr lang="en-US" altLang="ko-KR" sz="11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329111" y="3551656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initializes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groupSyncRead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 instance and points out the </a:t>
            </a:r>
            <a:r>
              <a:rPr lang="da-DK" altLang="ko-KR" b="1" dirty="0" smtClean="0">
                <a:solidFill>
                  <a:schemeClr val="accent3">
                    <a:lumMod val="75000"/>
                  </a:schemeClr>
                </a:solidFill>
              </a:rPr>
              <a:t>INDIRECTADDRESS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en-US" altLang="ko-K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329986" y="4385836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b="1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AddParam</a:t>
            </a:r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eter storage for Dynamixel’s present position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and LED value</a:t>
            </a:r>
            <a:endParaRPr lang="en-US" altLang="ko-K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23528" y="5695469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GetData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 of </a:t>
            </a:r>
            <a:r>
              <a:rPr lang="da-DK" altLang="ko-KR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dxl_present_position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and </a:t>
            </a:r>
            <a:r>
              <a:rPr lang="da-DK" altLang="ko-KR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dxl_moving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from the </a:t>
            </a:r>
            <a:r>
              <a:rPr lang="da-DK" altLang="ko-KR" b="1" dirty="0" smtClean="0">
                <a:solidFill>
                  <a:schemeClr val="accent3">
                    <a:lumMod val="75000"/>
                  </a:schemeClr>
                </a:solidFill>
              </a:rPr>
              <a:t>INDIRECTDATA</a:t>
            </a:r>
            <a:endParaRPr lang="en-US" altLang="ko-KR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843808" y="1027098"/>
            <a:ext cx="5040560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>
                <a:solidFill>
                  <a:schemeClr val="tx1"/>
                </a:solidFill>
              </a:rPr>
              <a:t>- </a:t>
            </a:r>
            <a:r>
              <a:rPr lang="en-US" altLang="ko-KR" sz="2000" dirty="0" err="1">
                <a:solidFill>
                  <a:schemeClr val="tx1"/>
                </a:solidFill>
              </a:rPr>
              <a:t>IndirectAddress</a:t>
            </a:r>
            <a:r>
              <a:rPr lang="en-US" altLang="ko-KR" sz="2000" dirty="0">
                <a:solidFill>
                  <a:schemeClr val="tx1"/>
                </a:solidFill>
              </a:rPr>
              <a:t> : writes </a:t>
            </a:r>
            <a:r>
              <a:rPr lang="en-US" altLang="ko-KR" sz="2000" dirty="0" err="1">
                <a:solidFill>
                  <a:schemeClr val="tx1"/>
                </a:solidFill>
              </a:rPr>
              <a:t>datas</a:t>
            </a:r>
            <a:r>
              <a:rPr lang="en-US" altLang="ko-KR" sz="2000" dirty="0">
                <a:solidFill>
                  <a:schemeClr val="tx1"/>
                </a:solidFill>
              </a:rPr>
              <a:t> indirectly  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145232" y="3232109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5232" y="4109317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45232" y="5177924"/>
            <a:ext cx="8784976" cy="517545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45232" y="1531272"/>
            <a:ext cx="8784976" cy="1186406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40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67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843808" y="1027098"/>
            <a:ext cx="51125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Reboot : makes the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reboot</a:t>
            </a:r>
          </a:p>
        </p:txBody>
      </p:sp>
      <p:pic>
        <p:nvPicPr>
          <p:cNvPr id="5" name="Reboot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484784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1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68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39552" y="1668790"/>
            <a:ext cx="7488832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b="1" u="sng" dirty="0">
                <a:solidFill>
                  <a:schemeClr val="tx1"/>
                </a:solidFill>
                <a:latin typeface="Consolas" panose="020B0609020204030204" pitchFamily="49" charset="0"/>
              </a:rPr>
              <a:t>Reboot</a:t>
            </a:r>
            <a:r>
              <a:rPr lang="en-US" altLang="ko-KR" dirty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dirty="0">
                <a:solidFill>
                  <a:schemeClr val="tx1"/>
                </a:solidFill>
                <a:latin typeface="Consolas" panose="020B0609020204030204" pitchFamily="49" charset="0"/>
              </a:rPr>
              <a:t>, DXL_ID, &amp;</a:t>
            </a:r>
            <a:r>
              <a:rPr lang="en-US" altLang="ko-KR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39552" y="1965580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Try to </a:t>
            </a:r>
            <a:r>
              <a:rPr lang="da-DK" altLang="ko-KR" b="1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Reboot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. DXL Green LED will flicker while it reboots</a:t>
            </a:r>
            <a:endParaRPr lang="en-US" altLang="ko-K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843808" y="1027098"/>
            <a:ext cx="511256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>
                <a:solidFill>
                  <a:schemeClr val="tx1"/>
                </a:solidFill>
              </a:rPr>
              <a:t>- Reboot : makes the </a:t>
            </a:r>
            <a:r>
              <a:rPr lang="en-US" altLang="ko-KR" sz="2000" dirty="0" err="1">
                <a:solidFill>
                  <a:schemeClr val="tx1"/>
                </a:solidFill>
              </a:rPr>
              <a:t>Dynamixel</a:t>
            </a:r>
            <a:r>
              <a:rPr lang="en-US" altLang="ko-KR" sz="2000" dirty="0">
                <a:solidFill>
                  <a:schemeClr val="tx1"/>
                </a:solidFill>
              </a:rPr>
              <a:t> reboot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45232" y="1639523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4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Demo &amp; Codes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69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843808" y="1027098"/>
            <a:ext cx="5832648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FactoryReset</a:t>
            </a:r>
            <a:r>
              <a:rPr lang="en-US" altLang="ko-KR" sz="2000" dirty="0" smtClean="0">
                <a:solidFill>
                  <a:schemeClr val="tx1"/>
                </a:solidFill>
              </a:rPr>
              <a:t> : resets the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by default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539552" y="1668790"/>
            <a:ext cx="813690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err="1">
                <a:solidFill>
                  <a:schemeClr val="tx1"/>
                </a:solidFill>
                <a:latin typeface="Consolas" panose="020B0609020204030204" pitchFamily="49" charset="0"/>
              </a:rPr>
              <a:t>packetHandler</a:t>
            </a:r>
            <a:r>
              <a:rPr lang="en-US" altLang="ko-KR" dirty="0">
                <a:solidFill>
                  <a:schemeClr val="tx1"/>
                </a:solidFill>
                <a:latin typeface="Consolas" panose="020B0609020204030204" pitchFamily="49" charset="0"/>
              </a:rPr>
              <a:t>-&gt;</a:t>
            </a:r>
            <a:r>
              <a:rPr lang="en-US" altLang="ko-KR" b="1" u="sng" dirty="0" err="1">
                <a:solidFill>
                  <a:schemeClr val="tx1"/>
                </a:solidFill>
                <a:latin typeface="Consolas" panose="020B0609020204030204" pitchFamily="49" charset="0"/>
              </a:rPr>
              <a:t>FactoryReset</a:t>
            </a:r>
            <a:r>
              <a:rPr lang="en-US" altLang="ko-KR" dirty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en-US" altLang="ko-KR" dirty="0" err="1">
                <a:solidFill>
                  <a:schemeClr val="tx1"/>
                </a:solidFill>
                <a:latin typeface="Consolas" panose="020B0609020204030204" pitchFamily="49" charset="0"/>
              </a:rPr>
              <a:t>portHandler</a:t>
            </a:r>
            <a:r>
              <a:rPr lang="en-US" altLang="ko-KR" dirty="0">
                <a:solidFill>
                  <a:schemeClr val="tx1"/>
                </a:solidFill>
                <a:latin typeface="Consolas" panose="020B0609020204030204" pitchFamily="49" charset="0"/>
              </a:rPr>
              <a:t>, DXL_ID, </a:t>
            </a:r>
            <a:r>
              <a:rPr lang="en-US" altLang="ko-KR" b="1" u="sng" dirty="0">
                <a:solidFill>
                  <a:schemeClr val="tx1"/>
                </a:solidFill>
                <a:latin typeface="Consolas" panose="020B0609020204030204" pitchFamily="49" charset="0"/>
              </a:rPr>
              <a:t>OPERATION_MODE</a:t>
            </a:r>
            <a:r>
              <a:rPr lang="en-US" altLang="ko-KR" dirty="0">
                <a:solidFill>
                  <a:schemeClr val="tx1"/>
                </a:solidFill>
                <a:latin typeface="Consolas" panose="020B0609020204030204" pitchFamily="49" charset="0"/>
              </a:rPr>
              <a:t>, &amp;</a:t>
            </a:r>
            <a:r>
              <a:rPr lang="en-US" altLang="ko-KR" dirty="0" err="1">
                <a:solidFill>
                  <a:schemeClr val="tx1"/>
                </a:solidFill>
                <a:latin typeface="Consolas" panose="020B0609020204030204" pitchFamily="49" charset="0"/>
              </a:rPr>
              <a:t>dxl_error</a:t>
            </a:r>
            <a:r>
              <a:rPr lang="en-US" altLang="ko-KR" dirty="0">
                <a:solidFill>
                  <a:schemeClr val="tx1"/>
                </a:solidFill>
                <a:latin typeface="Consolas" panose="020B0609020204030204" pitchFamily="49" charset="0"/>
              </a:rPr>
              <a:t>);</a:t>
            </a:r>
            <a:endParaRPr lang="en-US" altLang="ko-KR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39552" y="2060848"/>
            <a:ext cx="8424936" cy="36004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Try to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FactoryReset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. This will reset Dynamixel settings to default values</a:t>
            </a:r>
            <a:endParaRPr lang="en-US" altLang="ko-K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39552" y="2609292"/>
            <a:ext cx="8424936" cy="963724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da-DK" altLang="ko-KR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FactoryReset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 has three </a:t>
            </a:r>
            <a:r>
              <a:rPr lang="da-DK" altLang="ko-KR" b="1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OPERATION_MODE</a:t>
            </a:r>
            <a:r>
              <a:rPr lang="da-DK" altLang="ko-KR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da-DK" altLang="ko-KR" dirty="0" smtClean="0">
                <a:solidFill>
                  <a:schemeClr val="accent3">
                    <a:lumMod val="75000"/>
                  </a:schemeClr>
                </a:solidFill>
              </a:rPr>
              <a:t>  0xFF : reset all values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accent3">
                    <a:lumMod val="75000"/>
                  </a:schemeClr>
                </a:solidFill>
              </a:rPr>
              <a:t>  0x01 : reset all values except ID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accent3">
                    <a:lumMod val="75000"/>
                  </a:schemeClr>
                </a:solidFill>
              </a:rPr>
              <a:t>  0x02 : reset all values except ID and </a:t>
            </a:r>
            <a:r>
              <a:rPr lang="en-US" altLang="ko-KR" dirty="0" err="1" smtClean="0">
                <a:solidFill>
                  <a:schemeClr val="accent3">
                    <a:lumMod val="75000"/>
                  </a:schemeClr>
                </a:solidFill>
              </a:rPr>
              <a:t>baudrate</a:t>
            </a:r>
            <a:endParaRPr lang="en-US" altLang="ko-K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45232" y="1639523"/>
            <a:ext cx="8784976" cy="349317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29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108" y="102837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7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39552" y="157493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Download “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RoboPlus</a:t>
            </a:r>
            <a:r>
              <a:rPr lang="en-US" altLang="ko-KR" sz="2000" dirty="0" smtClean="0">
                <a:solidFill>
                  <a:schemeClr val="tx1"/>
                </a:solidFill>
              </a:rPr>
              <a:t>”: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1043608" y="1916832"/>
            <a:ext cx="7416824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en.robotis.com </a:t>
            </a:r>
            <a:r>
              <a:rPr lang="ko-KR" altLang="en-US" sz="2000" dirty="0">
                <a:solidFill>
                  <a:schemeClr val="tx1"/>
                </a:solidFill>
              </a:rPr>
              <a:t>→</a:t>
            </a:r>
            <a:r>
              <a:rPr lang="en-US" altLang="ko-KR" sz="2000" dirty="0" smtClean="0">
                <a:solidFill>
                  <a:schemeClr val="tx1"/>
                </a:solidFill>
              </a:rPr>
              <a:t> Support </a:t>
            </a:r>
            <a:r>
              <a:rPr lang="ko-KR" altLang="en-US" sz="2000" dirty="0">
                <a:solidFill>
                  <a:schemeClr val="tx1"/>
                </a:solidFill>
              </a:rPr>
              <a:t>→</a:t>
            </a:r>
            <a:r>
              <a:rPr lang="en-US" altLang="ko-KR" sz="2000" dirty="0" smtClean="0">
                <a:solidFill>
                  <a:schemeClr val="tx1"/>
                </a:solidFill>
              </a:rPr>
              <a:t> Download </a:t>
            </a:r>
            <a:r>
              <a:rPr lang="ko-KR" altLang="en-US" sz="2000" dirty="0">
                <a:solidFill>
                  <a:schemeClr val="tx1"/>
                </a:solidFill>
              </a:rPr>
              <a:t>→</a:t>
            </a:r>
            <a:r>
              <a:rPr lang="en-US" altLang="ko-KR" sz="2000" dirty="0" smtClean="0">
                <a:solidFill>
                  <a:schemeClr val="tx1"/>
                </a:solidFill>
              </a:rPr>
              <a:t> </a:t>
            </a:r>
            <a:r>
              <a:rPr lang="en-US" altLang="ko-KR" sz="2000" dirty="0" err="1" smtClean="0">
                <a:solidFill>
                  <a:srgbClr val="0000FF"/>
                </a:solidFill>
              </a:rPr>
              <a:t>RoboPlus</a:t>
            </a:r>
            <a:r>
              <a:rPr lang="en-US" altLang="ko-KR" sz="2000" dirty="0" smtClean="0">
                <a:solidFill>
                  <a:srgbClr val="0000FF"/>
                </a:solidFill>
              </a:rPr>
              <a:t> v*.exe</a:t>
            </a:r>
          </a:p>
        </p:txBody>
      </p:sp>
      <p:pic>
        <p:nvPicPr>
          <p:cNvPr id="3074" name="Picture 2" descr="C:\Users\Platform\Desktop\tutorial\wizard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51319"/>
            <a:ext cx="5233810" cy="399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직사각형 23"/>
          <p:cNvSpPr/>
          <p:nvPr/>
        </p:nvSpPr>
        <p:spPr>
          <a:xfrm>
            <a:off x="2969349" y="4509119"/>
            <a:ext cx="3327653" cy="57606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5" name="설명선 1 14"/>
          <p:cNvSpPr/>
          <p:nvPr/>
        </p:nvSpPr>
        <p:spPr>
          <a:xfrm>
            <a:off x="6732240" y="4604169"/>
            <a:ext cx="1237519" cy="385963"/>
          </a:xfrm>
          <a:prstGeom prst="borderCallout1">
            <a:avLst>
              <a:gd name="adj1" fmla="val 44453"/>
              <a:gd name="adj2" fmla="val -523"/>
              <a:gd name="adj3" fmla="val 43213"/>
              <a:gd name="adj4" fmla="val -33198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Choose one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849334" y="108710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setting</a:t>
            </a:r>
          </a:p>
        </p:txBody>
      </p:sp>
    </p:spTree>
    <p:extLst>
      <p:ext uri="{BB962C8B-B14F-4D97-AF65-F5344CB8AC3E}">
        <p14:creationId xmlns:p14="http://schemas.microsoft.com/office/powerpoint/2010/main" val="340626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5400" dirty="0" smtClean="0"/>
              <a:t>SDK Structure</a:t>
            </a:r>
            <a:endParaRPr lang="ko-KR" altLang="en-US" sz="5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02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SDK Structure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41670" y="824405"/>
            <a:ext cx="8229600" cy="431866"/>
          </a:xfrm>
        </p:spPr>
        <p:txBody>
          <a:bodyPr>
            <a:normAutofit/>
          </a:bodyPr>
          <a:lstStyle/>
          <a:p>
            <a:r>
              <a:rPr lang="en-US" altLang="ko-KR" dirty="0"/>
              <a:t>1</a:t>
            </a:r>
            <a:r>
              <a:rPr lang="en-US" altLang="ko-KR" dirty="0" smtClean="0"/>
              <a:t>.   Folder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71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417937" y="1004369"/>
            <a:ext cx="2419191" cy="245753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>
                <a:solidFill>
                  <a:schemeClr val="tx1"/>
                </a:solidFill>
              </a:rPr>
              <a:t>DynamixelSDK_vX.Y.zip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4627533" y="1250122"/>
            <a:ext cx="0" cy="540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>
            <a:stCxn id="46" idx="3"/>
            <a:endCxn id="44" idx="1"/>
          </p:cNvCxnSpPr>
          <p:nvPr/>
        </p:nvCxnSpPr>
        <p:spPr>
          <a:xfrm>
            <a:off x="2499747" y="1301415"/>
            <a:ext cx="3793907" cy="22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직사각형 43"/>
          <p:cNvSpPr/>
          <p:nvPr/>
        </p:nvSpPr>
        <p:spPr>
          <a:xfrm>
            <a:off x="6293654" y="1180820"/>
            <a:ext cx="774625" cy="245753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>
                <a:solidFill>
                  <a:schemeClr val="tx1"/>
                </a:solidFill>
              </a:rPr>
              <a:t>C++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1619672" y="1127460"/>
            <a:ext cx="880075" cy="34791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>
                <a:solidFill>
                  <a:schemeClr val="tx1"/>
                </a:solidFill>
              </a:rPr>
              <a:t>C</a:t>
            </a:r>
          </a:p>
          <a:p>
            <a:pPr algn="ctr"/>
            <a:r>
              <a:rPr lang="en-US" altLang="ko-KR" sz="900" dirty="0" smtClean="0">
                <a:solidFill>
                  <a:schemeClr val="tx1"/>
                </a:solidFill>
              </a:rPr>
              <a:t>(Developing)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7601463" y="2089094"/>
            <a:ext cx="1179278" cy="12535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PortHandler.cpp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7601463" y="2478025"/>
            <a:ext cx="1179278" cy="245753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Protocol1</a:t>
            </a:r>
          </a:p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PacketHandler.cpp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cxnSp>
        <p:nvCxnSpPr>
          <p:cNvPr id="67" name="직선 연결선 66"/>
          <p:cNvCxnSpPr>
            <a:stCxn id="44" idx="2"/>
            <a:endCxn id="71" idx="3"/>
          </p:cNvCxnSpPr>
          <p:nvPr/>
        </p:nvCxnSpPr>
        <p:spPr>
          <a:xfrm>
            <a:off x="6680967" y="1426573"/>
            <a:ext cx="17009" cy="36200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>
            <a:stCxn id="143" idx="2"/>
            <a:endCxn id="153" idx="1"/>
          </p:cNvCxnSpPr>
          <p:nvPr/>
        </p:nvCxnSpPr>
        <p:spPr>
          <a:xfrm>
            <a:off x="7105943" y="1774483"/>
            <a:ext cx="12935" cy="24769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직사각형 69"/>
          <p:cNvSpPr/>
          <p:nvPr/>
        </p:nvSpPr>
        <p:spPr>
          <a:xfrm>
            <a:off x="6697975" y="4521121"/>
            <a:ext cx="852088" cy="2457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build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/>
        </p:nvSpPr>
        <p:spPr>
          <a:xfrm>
            <a:off x="5845888" y="4923795"/>
            <a:ext cx="852088" cy="2457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solidFill>
                  <a:schemeClr val="tx1"/>
                </a:solidFill>
              </a:rPr>
              <a:t>example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/>
        </p:nvSpPr>
        <p:spPr>
          <a:xfrm>
            <a:off x="4626096" y="3823540"/>
            <a:ext cx="1154883" cy="14027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RobotisDef.h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/>
        </p:nvSpPr>
        <p:spPr>
          <a:xfrm>
            <a:off x="7601463" y="2774322"/>
            <a:ext cx="1179278" cy="245753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Protocol2</a:t>
            </a:r>
          </a:p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PacketHandler.cpp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4626098" y="2477484"/>
            <a:ext cx="1139450" cy="245753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Protocol1</a:t>
            </a:r>
          </a:p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PacketHandler.h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/>
        </p:nvSpPr>
        <p:spPr>
          <a:xfrm>
            <a:off x="4626098" y="2774321"/>
            <a:ext cx="1139449" cy="245753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Protocol2</a:t>
            </a:r>
          </a:p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PacketHandler.h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cxnSp>
        <p:nvCxnSpPr>
          <p:cNvPr id="84" name="직선 연결선 83"/>
          <p:cNvCxnSpPr>
            <a:stCxn id="71" idx="2"/>
            <a:endCxn id="85" idx="3"/>
          </p:cNvCxnSpPr>
          <p:nvPr/>
        </p:nvCxnSpPr>
        <p:spPr>
          <a:xfrm>
            <a:off x="6271932" y="5169548"/>
            <a:ext cx="2833" cy="139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직사각형 84"/>
          <p:cNvSpPr/>
          <p:nvPr/>
        </p:nvSpPr>
        <p:spPr>
          <a:xfrm>
            <a:off x="5422678" y="5248092"/>
            <a:ext cx="852087" cy="121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CPP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8" name="직사각형 87"/>
          <p:cNvSpPr/>
          <p:nvPr/>
        </p:nvSpPr>
        <p:spPr>
          <a:xfrm>
            <a:off x="7602992" y="3045047"/>
            <a:ext cx="1177749" cy="1297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GroupBulkRead.cpp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89" name="직사각형 88"/>
          <p:cNvSpPr/>
          <p:nvPr/>
        </p:nvSpPr>
        <p:spPr>
          <a:xfrm>
            <a:off x="7602992" y="3341344"/>
            <a:ext cx="1177749" cy="1297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GroupSyncRead.cpp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0" name="직사각형 89"/>
          <p:cNvSpPr/>
          <p:nvPr/>
        </p:nvSpPr>
        <p:spPr>
          <a:xfrm>
            <a:off x="4626097" y="3049198"/>
            <a:ext cx="1141731" cy="1297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GroupBulkRead.h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4626097" y="3345495"/>
            <a:ext cx="1141732" cy="1297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>
                <a:solidFill>
                  <a:schemeClr val="tx1"/>
                </a:solidFill>
              </a:rPr>
              <a:t>GroupSyncRead.h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92" name="직사각형 91"/>
          <p:cNvSpPr/>
          <p:nvPr/>
        </p:nvSpPr>
        <p:spPr>
          <a:xfrm>
            <a:off x="7558889" y="5236895"/>
            <a:ext cx="852088" cy="12287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libdxl.so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93" name="직사각형 92"/>
          <p:cNvSpPr/>
          <p:nvPr/>
        </p:nvSpPr>
        <p:spPr>
          <a:xfrm>
            <a:off x="7558890" y="5069538"/>
            <a:ext cx="852087" cy="1228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 err="1" smtClean="0">
                <a:solidFill>
                  <a:schemeClr val="tx1"/>
                </a:solidFill>
              </a:rPr>
              <a:t>Makefile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99" name="직선 연결선 98"/>
          <p:cNvCxnSpPr>
            <a:stCxn id="70" idx="2"/>
            <a:endCxn id="105" idx="1"/>
          </p:cNvCxnSpPr>
          <p:nvPr/>
        </p:nvCxnSpPr>
        <p:spPr>
          <a:xfrm>
            <a:off x="7124019" y="4766874"/>
            <a:ext cx="887" cy="12649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직선 연결선 99"/>
          <p:cNvCxnSpPr>
            <a:stCxn id="102" idx="2"/>
            <a:endCxn id="92" idx="1"/>
          </p:cNvCxnSpPr>
          <p:nvPr/>
        </p:nvCxnSpPr>
        <p:spPr>
          <a:xfrm flipH="1">
            <a:off x="7558889" y="5040473"/>
            <a:ext cx="617" cy="257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직사각형 101"/>
          <p:cNvSpPr/>
          <p:nvPr/>
        </p:nvSpPr>
        <p:spPr>
          <a:xfrm>
            <a:off x="7133463" y="4918865"/>
            <a:ext cx="852087" cy="121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linux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7124907" y="5441054"/>
            <a:ext cx="852088" cy="2491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win32</a:t>
            </a:r>
          </a:p>
          <a:p>
            <a:pPr algn="ctr"/>
            <a:r>
              <a:rPr lang="en-US" altLang="ko-KR" sz="800" dirty="0">
                <a:solidFill>
                  <a:schemeClr val="tx1"/>
                </a:solidFill>
              </a:rPr>
              <a:t>(Developing)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05" name="직사각형 104"/>
          <p:cNvSpPr/>
          <p:nvPr/>
        </p:nvSpPr>
        <p:spPr>
          <a:xfrm>
            <a:off x="7124906" y="5907721"/>
            <a:ext cx="852088" cy="2482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win64</a:t>
            </a:r>
          </a:p>
          <a:p>
            <a:pPr algn="ctr"/>
            <a:r>
              <a:rPr lang="en-US" altLang="ko-KR" sz="800" dirty="0">
                <a:solidFill>
                  <a:schemeClr val="tx1"/>
                </a:solidFill>
              </a:rPr>
              <a:t>(Developing)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06" name="직사각형 105"/>
          <p:cNvSpPr/>
          <p:nvPr/>
        </p:nvSpPr>
        <p:spPr>
          <a:xfrm>
            <a:off x="7762689" y="1181315"/>
            <a:ext cx="852088" cy="2457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>
                <a:solidFill>
                  <a:schemeClr val="tx1"/>
                </a:solidFill>
              </a:rPr>
              <a:t>Manual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1" name="직사각형 110"/>
          <p:cNvSpPr/>
          <p:nvPr/>
        </p:nvSpPr>
        <p:spPr>
          <a:xfrm>
            <a:off x="7602992" y="3197612"/>
            <a:ext cx="1177749" cy="1297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GroupBulkWrite.cpp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12" name="직사각형 111"/>
          <p:cNvSpPr/>
          <p:nvPr/>
        </p:nvSpPr>
        <p:spPr>
          <a:xfrm>
            <a:off x="7602992" y="3493909"/>
            <a:ext cx="1177749" cy="1297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GroupSyncWrite.cpp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13" name="직사각형 112"/>
          <p:cNvSpPr/>
          <p:nvPr/>
        </p:nvSpPr>
        <p:spPr>
          <a:xfrm>
            <a:off x="4626097" y="3201764"/>
            <a:ext cx="1145803" cy="1297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>
                <a:solidFill>
                  <a:schemeClr val="tx1"/>
                </a:solidFill>
              </a:rPr>
              <a:t>GroupBulkWrite.h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14" name="직사각형 113"/>
          <p:cNvSpPr/>
          <p:nvPr/>
        </p:nvSpPr>
        <p:spPr>
          <a:xfrm>
            <a:off x="4626097" y="3498061"/>
            <a:ext cx="1145803" cy="1297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GroupSyncWrite.h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17" name="직사각형 116"/>
          <p:cNvSpPr/>
          <p:nvPr/>
        </p:nvSpPr>
        <p:spPr>
          <a:xfrm>
            <a:off x="7595391" y="3933487"/>
            <a:ext cx="1179667" cy="12535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PortHandlerLinux.cpp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18" name="직사각형 117"/>
          <p:cNvSpPr/>
          <p:nvPr/>
        </p:nvSpPr>
        <p:spPr>
          <a:xfrm>
            <a:off x="4632839" y="4240868"/>
            <a:ext cx="1139061" cy="12535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>
                <a:solidFill>
                  <a:schemeClr val="tx1"/>
                </a:solidFill>
              </a:rPr>
              <a:t>PortHandlerLinux.h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cxnSp>
        <p:nvCxnSpPr>
          <p:cNvPr id="119" name="직선 연결선 118"/>
          <p:cNvCxnSpPr>
            <a:endCxn id="106" idx="1"/>
          </p:cNvCxnSpPr>
          <p:nvPr/>
        </p:nvCxnSpPr>
        <p:spPr>
          <a:xfrm>
            <a:off x="7068279" y="1303697"/>
            <a:ext cx="694410" cy="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직사각형 141"/>
          <p:cNvSpPr/>
          <p:nvPr/>
        </p:nvSpPr>
        <p:spPr>
          <a:xfrm>
            <a:off x="5825044" y="1528730"/>
            <a:ext cx="852088" cy="2457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solidFill>
                  <a:schemeClr val="tx1"/>
                </a:solidFill>
              </a:rPr>
              <a:t>include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3" name="직사각형 142"/>
          <p:cNvSpPr/>
          <p:nvPr/>
        </p:nvSpPr>
        <p:spPr>
          <a:xfrm>
            <a:off x="6679899" y="1528730"/>
            <a:ext cx="852088" cy="2457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 err="1" smtClean="0">
                <a:solidFill>
                  <a:schemeClr val="tx1"/>
                </a:solidFill>
              </a:rPr>
              <a:t>src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cxnSp>
        <p:nvCxnSpPr>
          <p:cNvPr id="148" name="직선 연결선 147"/>
          <p:cNvCxnSpPr/>
          <p:nvPr/>
        </p:nvCxnSpPr>
        <p:spPr>
          <a:xfrm>
            <a:off x="7990448" y="4975475"/>
            <a:ext cx="3965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직사각형 148"/>
          <p:cNvSpPr/>
          <p:nvPr/>
        </p:nvSpPr>
        <p:spPr>
          <a:xfrm>
            <a:off x="8387017" y="4919857"/>
            <a:ext cx="632325" cy="121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.object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52" name="직사각형 151"/>
          <p:cNvSpPr/>
          <p:nvPr/>
        </p:nvSpPr>
        <p:spPr>
          <a:xfrm>
            <a:off x="4626097" y="2088044"/>
            <a:ext cx="1139449" cy="12535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PortHandler.h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55" name="직사각형 154"/>
          <p:cNvSpPr/>
          <p:nvPr/>
        </p:nvSpPr>
        <p:spPr>
          <a:xfrm>
            <a:off x="7107544" y="1893341"/>
            <a:ext cx="975694" cy="121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dynamixel_sdk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cxnSp>
        <p:nvCxnSpPr>
          <p:cNvPr id="156" name="직선 연결선 155"/>
          <p:cNvCxnSpPr>
            <a:stCxn id="155" idx="2"/>
            <a:endCxn id="112" idx="1"/>
          </p:cNvCxnSpPr>
          <p:nvPr/>
        </p:nvCxnSpPr>
        <p:spPr>
          <a:xfrm>
            <a:off x="7595391" y="2014949"/>
            <a:ext cx="7601" cy="1543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직사각형 156"/>
          <p:cNvSpPr/>
          <p:nvPr/>
        </p:nvSpPr>
        <p:spPr>
          <a:xfrm>
            <a:off x="7601463" y="2303886"/>
            <a:ext cx="1179278" cy="12535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smtClean="0">
                <a:solidFill>
                  <a:schemeClr val="tx1"/>
                </a:solidFill>
              </a:rPr>
              <a:t>PacketHandler.cpp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58" name="직사각형 157"/>
          <p:cNvSpPr/>
          <p:nvPr/>
        </p:nvSpPr>
        <p:spPr>
          <a:xfrm>
            <a:off x="7118878" y="3701932"/>
            <a:ext cx="1252392" cy="121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dynamixel_sdk_linux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cxnSp>
        <p:nvCxnSpPr>
          <p:cNvPr id="159" name="직선 연결선 158"/>
          <p:cNvCxnSpPr/>
          <p:nvPr/>
        </p:nvCxnSpPr>
        <p:spPr>
          <a:xfrm>
            <a:off x="7595391" y="3823540"/>
            <a:ext cx="0" cy="2070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직사각형 159"/>
          <p:cNvSpPr/>
          <p:nvPr/>
        </p:nvSpPr>
        <p:spPr>
          <a:xfrm>
            <a:off x="4626096" y="3660281"/>
            <a:ext cx="1160505" cy="12535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DynamixelSDK.h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cxnSp>
        <p:nvCxnSpPr>
          <p:cNvPr id="161" name="직선 연결선 160"/>
          <p:cNvCxnSpPr>
            <a:stCxn id="142" idx="2"/>
            <a:endCxn id="181" idx="3"/>
          </p:cNvCxnSpPr>
          <p:nvPr/>
        </p:nvCxnSpPr>
        <p:spPr>
          <a:xfrm>
            <a:off x="6251088" y="1774483"/>
            <a:ext cx="7982" cy="27854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직사각형 161"/>
          <p:cNvSpPr/>
          <p:nvPr/>
        </p:nvSpPr>
        <p:spPr>
          <a:xfrm>
            <a:off x="5278797" y="1899317"/>
            <a:ext cx="975694" cy="121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dynamixel_sdk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>
            <a:off x="5003999" y="4060033"/>
            <a:ext cx="1252392" cy="121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dynamixel_sdk_linux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>
            <a:off x="4626097" y="2303885"/>
            <a:ext cx="1150302" cy="12535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 err="1" smtClean="0">
                <a:solidFill>
                  <a:schemeClr val="tx1"/>
                </a:solidFill>
              </a:rPr>
              <a:t>PacketHandler.h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cxnSp>
        <p:nvCxnSpPr>
          <p:cNvPr id="165" name="직선 연결선 164"/>
          <p:cNvCxnSpPr>
            <a:stCxn id="162" idx="2"/>
            <a:endCxn id="72" idx="3"/>
          </p:cNvCxnSpPr>
          <p:nvPr/>
        </p:nvCxnSpPr>
        <p:spPr>
          <a:xfrm>
            <a:off x="5766644" y="2020925"/>
            <a:ext cx="14335" cy="18727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직선 연결선 165"/>
          <p:cNvCxnSpPr>
            <a:endCxn id="118" idx="3"/>
          </p:cNvCxnSpPr>
          <p:nvPr/>
        </p:nvCxnSpPr>
        <p:spPr>
          <a:xfrm>
            <a:off x="5771900" y="4186866"/>
            <a:ext cx="0" cy="1166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직사각형 152"/>
          <p:cNvSpPr/>
          <p:nvPr/>
        </p:nvSpPr>
        <p:spPr>
          <a:xfrm>
            <a:off x="7118878" y="4119259"/>
            <a:ext cx="1252392" cy="2644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err="1" smtClean="0">
                <a:solidFill>
                  <a:schemeClr val="tx1"/>
                </a:solidFill>
              </a:rPr>
              <a:t>dynamixel_sdk_windows</a:t>
            </a:r>
            <a:endParaRPr lang="en-US" altLang="ko-KR" sz="7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700" dirty="0">
                <a:solidFill>
                  <a:schemeClr val="tx1"/>
                </a:solidFill>
              </a:rPr>
              <a:t>(Developing)</a:t>
            </a:r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181" name="직사각형 180"/>
          <p:cNvSpPr/>
          <p:nvPr/>
        </p:nvSpPr>
        <p:spPr>
          <a:xfrm>
            <a:off x="5006678" y="4427710"/>
            <a:ext cx="1252392" cy="2644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err="1" smtClean="0">
                <a:solidFill>
                  <a:schemeClr val="tx1"/>
                </a:solidFill>
              </a:rPr>
              <a:t>dynamixel_sdk_windows</a:t>
            </a:r>
            <a:endParaRPr lang="en-US" altLang="ko-KR" sz="7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700" dirty="0">
                <a:solidFill>
                  <a:schemeClr val="tx1"/>
                </a:solidFill>
              </a:rPr>
              <a:t>(Developing)</a:t>
            </a:r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184" name="자유형 183"/>
          <p:cNvSpPr/>
          <p:nvPr/>
        </p:nvSpPr>
        <p:spPr>
          <a:xfrm>
            <a:off x="3365500" y="908050"/>
            <a:ext cx="5734050" cy="4502150"/>
          </a:xfrm>
          <a:custGeom>
            <a:avLst/>
            <a:gdLst>
              <a:gd name="connsiteX0" fmla="*/ 0 w 5734050"/>
              <a:gd name="connsiteY0" fmla="*/ 0 h 4502150"/>
              <a:gd name="connsiteX1" fmla="*/ 0 w 5734050"/>
              <a:gd name="connsiteY1" fmla="*/ 806450 h 4502150"/>
              <a:gd name="connsiteX2" fmla="*/ 1117600 w 5734050"/>
              <a:gd name="connsiteY2" fmla="*/ 806450 h 4502150"/>
              <a:gd name="connsiteX3" fmla="*/ 1117600 w 5734050"/>
              <a:gd name="connsiteY3" fmla="*/ 3486150 h 4502150"/>
              <a:gd name="connsiteX4" fmla="*/ 3016250 w 5734050"/>
              <a:gd name="connsiteY4" fmla="*/ 3486150 h 4502150"/>
              <a:gd name="connsiteX5" fmla="*/ 3016250 w 5734050"/>
              <a:gd name="connsiteY5" fmla="*/ 3892550 h 4502150"/>
              <a:gd name="connsiteX6" fmla="*/ 1117600 w 5734050"/>
              <a:gd name="connsiteY6" fmla="*/ 3892550 h 4502150"/>
              <a:gd name="connsiteX7" fmla="*/ 1117600 w 5734050"/>
              <a:gd name="connsiteY7" fmla="*/ 4502150 h 4502150"/>
              <a:gd name="connsiteX8" fmla="*/ 5734050 w 5734050"/>
              <a:gd name="connsiteY8" fmla="*/ 4502150 h 4502150"/>
              <a:gd name="connsiteX9" fmla="*/ 5734050 w 5734050"/>
              <a:gd name="connsiteY9" fmla="*/ 3587750 h 4502150"/>
              <a:gd name="connsiteX10" fmla="*/ 3638550 w 5734050"/>
              <a:gd name="connsiteY10" fmla="*/ 3587750 h 4502150"/>
              <a:gd name="connsiteX11" fmla="*/ 3638550 w 5734050"/>
              <a:gd name="connsiteY11" fmla="*/ 3181350 h 4502150"/>
              <a:gd name="connsiteX12" fmla="*/ 5727700 w 5734050"/>
              <a:gd name="connsiteY12" fmla="*/ 3181350 h 4502150"/>
              <a:gd name="connsiteX13" fmla="*/ 5727700 w 5734050"/>
              <a:gd name="connsiteY13" fmla="*/ 6350 h 4502150"/>
              <a:gd name="connsiteX14" fmla="*/ 0 w 5734050"/>
              <a:gd name="connsiteY14" fmla="*/ 0 h 450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34050" h="4502150">
                <a:moveTo>
                  <a:pt x="0" y="0"/>
                </a:moveTo>
                <a:lnTo>
                  <a:pt x="0" y="806450"/>
                </a:lnTo>
                <a:lnTo>
                  <a:pt x="1117600" y="806450"/>
                </a:lnTo>
                <a:lnTo>
                  <a:pt x="1117600" y="3486150"/>
                </a:lnTo>
                <a:lnTo>
                  <a:pt x="3016250" y="3486150"/>
                </a:lnTo>
                <a:lnTo>
                  <a:pt x="3016250" y="3892550"/>
                </a:lnTo>
                <a:lnTo>
                  <a:pt x="1117600" y="3892550"/>
                </a:lnTo>
                <a:lnTo>
                  <a:pt x="1117600" y="4502150"/>
                </a:lnTo>
                <a:lnTo>
                  <a:pt x="5734050" y="4502150"/>
                </a:lnTo>
                <a:lnTo>
                  <a:pt x="5734050" y="3587750"/>
                </a:lnTo>
                <a:lnTo>
                  <a:pt x="3638550" y="3587750"/>
                </a:lnTo>
                <a:lnTo>
                  <a:pt x="3638550" y="3181350"/>
                </a:lnTo>
                <a:lnTo>
                  <a:pt x="5727700" y="3181350"/>
                </a:lnTo>
                <a:lnTo>
                  <a:pt x="5727700" y="6350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4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SDK Structure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907094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2.   Class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72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187624" y="1484784"/>
            <a:ext cx="0" cy="4789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 flipH="1">
            <a:off x="1187624" y="3761848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flipH="1">
            <a:off x="1191359" y="3254299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flipH="1">
            <a:off x="1187624" y="2744870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 flipH="1">
            <a:off x="1191359" y="2207982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 flipH="1">
            <a:off x="1187624" y="1705187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직사각형 55"/>
          <p:cNvSpPr/>
          <p:nvPr/>
        </p:nvSpPr>
        <p:spPr>
          <a:xfrm>
            <a:off x="4757629" y="1556793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schemeClr val="tx1"/>
                </a:solidFill>
              </a:rPr>
              <a:t>h</a:t>
            </a:r>
            <a:r>
              <a:rPr lang="en-US" altLang="ko-KR" dirty="0" smtClean="0">
                <a:solidFill>
                  <a:schemeClr val="tx1"/>
                </a:solidFill>
              </a:rPr>
              <a:t>andles port and devices</a:t>
            </a:r>
          </a:p>
        </p:txBody>
      </p:sp>
      <p:cxnSp>
        <p:nvCxnSpPr>
          <p:cNvPr id="27" name="직선 연결선 26"/>
          <p:cNvCxnSpPr/>
          <p:nvPr/>
        </p:nvCxnSpPr>
        <p:spPr>
          <a:xfrm flipH="1">
            <a:off x="1191359" y="6273890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 flipH="1">
            <a:off x="1195094" y="4768966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 flipH="1">
            <a:off x="1191359" y="4298736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직사각형 61"/>
          <p:cNvSpPr/>
          <p:nvPr/>
        </p:nvSpPr>
        <p:spPr>
          <a:xfrm>
            <a:off x="4757628" y="2059587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schemeClr val="tx1"/>
                </a:solidFill>
              </a:rPr>
              <a:t>h</a:t>
            </a:r>
            <a:r>
              <a:rPr lang="en-US" altLang="ko-KR" dirty="0" smtClean="0">
                <a:solidFill>
                  <a:schemeClr val="tx1"/>
                </a:solidFill>
              </a:rPr>
              <a:t>andles </a:t>
            </a:r>
            <a:r>
              <a:rPr lang="en-US" altLang="ko-KR" dirty="0">
                <a:solidFill>
                  <a:schemeClr val="tx1"/>
                </a:solidFill>
              </a:rPr>
              <a:t>port </a:t>
            </a:r>
            <a:r>
              <a:rPr lang="en-US" altLang="ko-KR" dirty="0" smtClean="0">
                <a:solidFill>
                  <a:schemeClr val="tx1"/>
                </a:solidFill>
              </a:rPr>
              <a:t>and devices with Linux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4757627" y="2596475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handles </a:t>
            </a:r>
            <a:r>
              <a:rPr lang="en-US" altLang="ko-KR" dirty="0">
                <a:solidFill>
                  <a:schemeClr val="tx1"/>
                </a:solidFill>
              </a:rPr>
              <a:t>port </a:t>
            </a:r>
            <a:r>
              <a:rPr lang="en-US" altLang="ko-KR" dirty="0" smtClean="0">
                <a:solidFill>
                  <a:schemeClr val="tx1"/>
                </a:solidFill>
              </a:rPr>
              <a:t>and devices with Windows</a:t>
            </a:r>
          </a:p>
        </p:txBody>
      </p:sp>
      <p:sp>
        <p:nvSpPr>
          <p:cNvPr id="50" name="직사각형 49"/>
          <p:cNvSpPr/>
          <p:nvPr/>
        </p:nvSpPr>
        <p:spPr>
          <a:xfrm>
            <a:off x="4757628" y="311065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schemeClr val="tx1"/>
                </a:solidFill>
              </a:rPr>
              <a:t>h</a:t>
            </a:r>
            <a:r>
              <a:rPr lang="en-US" altLang="ko-KR" dirty="0" smtClean="0">
                <a:solidFill>
                  <a:schemeClr val="tx1"/>
                </a:solidFill>
              </a:rPr>
              <a:t>andles </a:t>
            </a:r>
            <a:r>
              <a:rPr lang="en-US" altLang="ko-KR" dirty="0">
                <a:solidFill>
                  <a:schemeClr val="tx1"/>
                </a:solidFill>
              </a:rPr>
              <a:t>packets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4757627" y="3613452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schemeClr val="tx1"/>
                </a:solidFill>
              </a:rPr>
              <a:t>h</a:t>
            </a:r>
            <a:r>
              <a:rPr lang="en-US" altLang="ko-KR" dirty="0" smtClean="0">
                <a:solidFill>
                  <a:schemeClr val="tx1"/>
                </a:solidFill>
              </a:rPr>
              <a:t>andles </a:t>
            </a:r>
            <a:r>
              <a:rPr lang="en-US" altLang="ko-KR" dirty="0">
                <a:solidFill>
                  <a:schemeClr val="tx1"/>
                </a:solidFill>
              </a:rPr>
              <a:t>PROTOCOL </a:t>
            </a:r>
            <a:r>
              <a:rPr lang="en-US" altLang="ko-KR" dirty="0" smtClean="0">
                <a:solidFill>
                  <a:schemeClr val="tx1"/>
                </a:solidFill>
              </a:rPr>
              <a:t>1.0 packets</a:t>
            </a:r>
          </a:p>
        </p:txBody>
      </p:sp>
      <p:sp>
        <p:nvSpPr>
          <p:cNvPr id="52" name="직사각형 51"/>
          <p:cNvSpPr/>
          <p:nvPr/>
        </p:nvSpPr>
        <p:spPr>
          <a:xfrm>
            <a:off x="4757626" y="4150340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schemeClr val="tx1"/>
                </a:solidFill>
              </a:rPr>
              <a:t>h</a:t>
            </a:r>
            <a:r>
              <a:rPr lang="en-US" altLang="ko-KR" dirty="0" smtClean="0">
                <a:solidFill>
                  <a:schemeClr val="tx1"/>
                </a:solidFill>
              </a:rPr>
              <a:t>andles PROTOCOL 2.0 </a:t>
            </a:r>
            <a:r>
              <a:rPr lang="en-US" altLang="ko-KR" dirty="0">
                <a:solidFill>
                  <a:schemeClr val="tx1"/>
                </a:solidFill>
              </a:rPr>
              <a:t>packets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4757629" y="4638636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schemeClr val="tx1"/>
                </a:solidFill>
              </a:rPr>
              <a:t>h</a:t>
            </a:r>
            <a:r>
              <a:rPr lang="en-US" altLang="ko-KR" dirty="0" smtClean="0">
                <a:solidFill>
                  <a:schemeClr val="tx1"/>
                </a:solidFill>
              </a:rPr>
              <a:t>andles </a:t>
            </a:r>
            <a:r>
              <a:rPr lang="en-US" altLang="ko-KR" dirty="0" err="1">
                <a:solidFill>
                  <a:schemeClr val="tx1"/>
                </a:solidFill>
              </a:rPr>
              <a:t>Dynamixel</a:t>
            </a:r>
            <a:r>
              <a:rPr lang="en-US" altLang="ko-KR" dirty="0">
                <a:solidFill>
                  <a:schemeClr val="tx1"/>
                </a:solidFill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group for </a:t>
            </a:r>
            <a:r>
              <a:rPr lang="en-US" altLang="ko-KR" dirty="0" err="1" smtClean="0">
                <a:solidFill>
                  <a:schemeClr val="tx1"/>
                </a:solidFill>
              </a:rPr>
              <a:t>SyncRead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4757628" y="5638847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schemeClr val="tx1"/>
                </a:solidFill>
              </a:rPr>
              <a:t>h</a:t>
            </a:r>
            <a:r>
              <a:rPr lang="en-US" altLang="ko-KR" dirty="0" smtClean="0">
                <a:solidFill>
                  <a:schemeClr val="tx1"/>
                </a:solidFill>
              </a:rPr>
              <a:t>andles </a:t>
            </a:r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group for </a:t>
            </a:r>
            <a:r>
              <a:rPr lang="en-US" altLang="ko-KR" dirty="0" err="1" smtClean="0">
                <a:solidFill>
                  <a:schemeClr val="tx1"/>
                </a:solidFill>
              </a:rPr>
              <a:t>SyncWead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4757629" y="6140543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schemeClr val="tx1"/>
                </a:solidFill>
              </a:rPr>
              <a:t>h</a:t>
            </a:r>
            <a:r>
              <a:rPr lang="en-US" altLang="ko-KR" dirty="0" smtClean="0">
                <a:solidFill>
                  <a:schemeClr val="tx1"/>
                </a:solidFill>
              </a:rPr>
              <a:t>andles </a:t>
            </a:r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group for </a:t>
            </a:r>
            <a:r>
              <a:rPr lang="en-US" altLang="ko-KR" dirty="0" err="1" smtClean="0">
                <a:solidFill>
                  <a:schemeClr val="tx1"/>
                </a:solidFill>
              </a:rPr>
              <a:t>BulkWrite</a:t>
            </a:r>
            <a:endParaRPr lang="en-US" altLang="ko-KR" dirty="0">
              <a:solidFill>
                <a:schemeClr val="tx1"/>
              </a:solidFill>
            </a:endParaRPr>
          </a:p>
        </p:txBody>
      </p:sp>
      <p:cxnSp>
        <p:nvCxnSpPr>
          <p:cNvPr id="65" name="직선 연결선 64"/>
          <p:cNvCxnSpPr/>
          <p:nvPr/>
        </p:nvCxnSpPr>
        <p:spPr>
          <a:xfrm flipH="1">
            <a:off x="1195094" y="5787242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flipH="1">
            <a:off x="1191359" y="5269121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6"/>
          <p:cNvGrpSpPr/>
          <p:nvPr/>
        </p:nvGrpSpPr>
        <p:grpSpPr>
          <a:xfrm>
            <a:off x="2142735" y="1556792"/>
            <a:ext cx="2461583" cy="4827289"/>
            <a:chOff x="2142735" y="1556792"/>
            <a:chExt cx="2461583" cy="4827289"/>
          </a:xfrm>
        </p:grpSpPr>
        <p:sp>
          <p:nvSpPr>
            <p:cNvPr id="53" name="직사각형 52"/>
            <p:cNvSpPr/>
            <p:nvPr/>
          </p:nvSpPr>
          <p:spPr>
            <a:xfrm>
              <a:off x="2142735" y="1556792"/>
              <a:ext cx="1578281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2142735" y="2059587"/>
              <a:ext cx="1981056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PortHandlerLinux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2142736" y="2596475"/>
              <a:ext cx="214123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PortHandlerWindows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142735" y="3110658"/>
              <a:ext cx="1578281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PacketHandler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2142736" y="3613453"/>
              <a:ext cx="2381496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>
                  <a:solidFill>
                    <a:schemeClr val="tx1"/>
                  </a:solidFill>
                  <a:latin typeface="Consolas" panose="020B0609020204030204" pitchFamily="49" charset="0"/>
                </a:rPr>
                <a:t>Protocol1PacketHandler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2142735" y="4150341"/>
              <a:ext cx="2461583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Protocol2PacketHandler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142736" y="4620571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GroupSyncRead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2142735" y="6087291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GroupBulkWrite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2142736" y="5120726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GroupBulkRead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2142735" y="5620124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GroupSyncWrite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</p:grpSp>
      <p:sp>
        <p:nvSpPr>
          <p:cNvPr id="69" name="직사각형 68"/>
          <p:cNvSpPr/>
          <p:nvPr/>
        </p:nvSpPr>
        <p:spPr>
          <a:xfrm>
            <a:off x="4757627" y="5141430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>
                <a:solidFill>
                  <a:schemeClr val="tx1"/>
                </a:solidFill>
              </a:rPr>
              <a:t>h</a:t>
            </a:r>
            <a:r>
              <a:rPr lang="en-US" altLang="ko-KR" dirty="0" smtClean="0">
                <a:solidFill>
                  <a:schemeClr val="tx1"/>
                </a:solidFill>
              </a:rPr>
              <a:t>andles </a:t>
            </a:r>
            <a:r>
              <a:rPr lang="en-US" altLang="ko-KR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>
                <a:solidFill>
                  <a:schemeClr val="tx1"/>
                </a:solidFill>
              </a:rPr>
              <a:t>group for </a:t>
            </a:r>
            <a:r>
              <a:rPr lang="en-US" altLang="ko-KR" dirty="0" err="1" smtClean="0">
                <a:solidFill>
                  <a:schemeClr val="tx1"/>
                </a:solidFill>
              </a:rPr>
              <a:t>BulkRead</a:t>
            </a:r>
            <a:endParaRPr lang="en-US" altLang="ko-K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08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직선 연결선 54"/>
          <p:cNvCxnSpPr/>
          <p:nvPr/>
        </p:nvCxnSpPr>
        <p:spPr>
          <a:xfrm flipH="1">
            <a:off x="1195094" y="5787242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/>
          <p:cNvCxnSpPr/>
          <p:nvPr/>
        </p:nvCxnSpPr>
        <p:spPr>
          <a:xfrm flipH="1">
            <a:off x="1191359" y="5269121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SDK Structure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Methods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73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187624" y="1484784"/>
            <a:ext cx="0" cy="4789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 flipH="1">
            <a:off x="1187624" y="3761848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flipH="1">
            <a:off x="1191359" y="3254299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flipH="1">
            <a:off x="1187624" y="2744870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 flipH="1">
            <a:off x="1191359" y="2207982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 flipH="1">
            <a:off x="1187624" y="1705187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 flipH="1">
            <a:off x="1191359" y="6273890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 flipH="1">
            <a:off x="1195094" y="4768966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 flipH="1">
            <a:off x="1191359" y="4298736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그룹 72"/>
          <p:cNvGrpSpPr/>
          <p:nvPr/>
        </p:nvGrpSpPr>
        <p:grpSpPr>
          <a:xfrm>
            <a:off x="2142735" y="1556792"/>
            <a:ext cx="2461583" cy="4827289"/>
            <a:chOff x="2142735" y="1556792"/>
            <a:chExt cx="2461583" cy="4827289"/>
          </a:xfrm>
        </p:grpSpPr>
        <p:sp>
          <p:nvSpPr>
            <p:cNvPr id="74" name="직사각형 73"/>
            <p:cNvSpPr/>
            <p:nvPr/>
          </p:nvSpPr>
          <p:spPr>
            <a:xfrm>
              <a:off x="2142735" y="1556792"/>
              <a:ext cx="1578281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2142735" y="2059587"/>
              <a:ext cx="1981056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PortHandlerLinux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2142736" y="2596475"/>
              <a:ext cx="214123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PortHandlerWindows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2142735" y="3110658"/>
              <a:ext cx="1578281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PacketHandler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2142736" y="3613453"/>
              <a:ext cx="2381496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>
                  <a:solidFill>
                    <a:schemeClr val="tx1"/>
                  </a:solidFill>
                  <a:latin typeface="Consolas" panose="020B0609020204030204" pitchFamily="49" charset="0"/>
                </a:rPr>
                <a:t>Protocol1PacketHandler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2142735" y="4150341"/>
              <a:ext cx="2461583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Protocol2PacketHandler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2142736" y="4620571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GroupSyncRead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2142735" y="6087291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GroupBulkWrite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82" name="직사각형 81"/>
            <p:cNvSpPr/>
            <p:nvPr/>
          </p:nvSpPr>
          <p:spPr>
            <a:xfrm>
              <a:off x="2142736" y="5120726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GroupBulkRead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2142735" y="5620124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GroupSyncWrite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2142736" y="3110658"/>
            <a:ext cx="2357256" cy="3414686"/>
          </a:xfrm>
          <a:prstGeom prst="rect">
            <a:avLst/>
          </a:prstGeom>
          <a:solidFill>
            <a:srgbClr val="FFFFFF">
              <a:alpha val="81176"/>
            </a:srgbClr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870808"/>
              </p:ext>
            </p:extLst>
          </p:nvPr>
        </p:nvGraphicFramePr>
        <p:xfrm>
          <a:off x="4499992" y="1039065"/>
          <a:ext cx="4543724" cy="4597400"/>
        </p:xfrm>
        <a:graphic>
          <a:graphicData uri="http://schemas.openxmlformats.org/drawingml/2006/table">
            <a:tbl>
              <a:tblPr firstRow="1" bandRow="1">
                <a:tableStyleId>{9975B6F4-979A-466F-8289-2D0180AD8A8F}</a:tableStyleId>
              </a:tblPr>
              <a:tblGrid>
                <a:gridCol w="1987948"/>
                <a:gridCol w="2555776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OpenPort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opens the 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ClosePort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closes the 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ClearPort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clears the 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SetPortName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sets device 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GetPortName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gets device 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SetBaudRate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sets port </a:t>
                      </a: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baudrate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GetBaudRate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gets port </a:t>
                      </a: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</a:rPr>
                        <a:t>baudrate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GetBytesAvailable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how many data can be read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ReadPort()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reads port packet buffer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WritePort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writes port packet buffer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SetPacketTimeout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sets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 time to decide communication result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IsPacketTimeout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checks communication result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08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직선 연결선 64"/>
          <p:cNvCxnSpPr/>
          <p:nvPr/>
        </p:nvCxnSpPr>
        <p:spPr>
          <a:xfrm flipH="1">
            <a:off x="1195094" y="5787242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flipH="1">
            <a:off x="1191359" y="5269121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SDK Structure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Methods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74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187624" y="1484784"/>
            <a:ext cx="0" cy="4789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 flipH="1">
            <a:off x="1187624" y="3761848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flipH="1">
            <a:off x="1191359" y="3254299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flipH="1">
            <a:off x="1187624" y="2744870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 flipH="1">
            <a:off x="1191359" y="2207982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 flipH="1">
            <a:off x="1187624" y="1705187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 flipH="1">
            <a:off x="1191359" y="6273890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 flipH="1">
            <a:off x="1195094" y="5787242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 flipH="1">
            <a:off x="1191359" y="5269121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 flipH="1">
            <a:off x="1195094" y="4768966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 flipH="1">
            <a:off x="1191359" y="4298736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그룹 83"/>
          <p:cNvGrpSpPr/>
          <p:nvPr/>
        </p:nvGrpSpPr>
        <p:grpSpPr>
          <a:xfrm>
            <a:off x="2142735" y="1556792"/>
            <a:ext cx="2461583" cy="4827289"/>
            <a:chOff x="2142735" y="1556792"/>
            <a:chExt cx="2461583" cy="4827289"/>
          </a:xfrm>
        </p:grpSpPr>
        <p:sp>
          <p:nvSpPr>
            <p:cNvPr id="85" name="직사각형 84"/>
            <p:cNvSpPr/>
            <p:nvPr/>
          </p:nvSpPr>
          <p:spPr>
            <a:xfrm>
              <a:off x="2142735" y="1556792"/>
              <a:ext cx="1578281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2142735" y="2059587"/>
              <a:ext cx="1981056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PortHandlerLinux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2142736" y="2596475"/>
              <a:ext cx="214123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PortHandlerWindows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2142735" y="3110658"/>
              <a:ext cx="1578281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PacketHandler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89" name="직사각형 88"/>
            <p:cNvSpPr/>
            <p:nvPr/>
          </p:nvSpPr>
          <p:spPr>
            <a:xfrm>
              <a:off x="2142736" y="3613453"/>
              <a:ext cx="2381496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>
                  <a:solidFill>
                    <a:schemeClr val="tx1"/>
                  </a:solidFill>
                  <a:latin typeface="Consolas" panose="020B0609020204030204" pitchFamily="49" charset="0"/>
                </a:rPr>
                <a:t>Protocol1PacketHandler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2142735" y="4150341"/>
              <a:ext cx="2461583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Protocol2PacketHandler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2142736" y="4620571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GroupSyncRead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2142735" y="6087291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GroupBulkWrite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2142736" y="5120726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GroupBulkRead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2142735" y="5620124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GroupSyncWrite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2142736" y="4620570"/>
            <a:ext cx="2141232" cy="1904773"/>
          </a:xfrm>
          <a:prstGeom prst="rect">
            <a:avLst/>
          </a:prstGeom>
          <a:solidFill>
            <a:srgbClr val="FFFFFF">
              <a:alpha val="81176"/>
            </a:srgbClr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2025221" y="1502675"/>
            <a:ext cx="2258756" cy="1494277"/>
          </a:xfrm>
          <a:prstGeom prst="rect">
            <a:avLst/>
          </a:prstGeom>
          <a:solidFill>
            <a:srgbClr val="FFFFFF">
              <a:alpha val="81176"/>
            </a:srgbClr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graphicFrame>
        <p:nvGraphicFramePr>
          <p:cNvPr id="95" name="표 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947150"/>
              </p:ext>
            </p:extLst>
          </p:nvPr>
        </p:nvGraphicFramePr>
        <p:xfrm>
          <a:off x="4604318" y="1054857"/>
          <a:ext cx="4216154" cy="5648960"/>
        </p:xfrm>
        <a:graphic>
          <a:graphicData uri="http://schemas.openxmlformats.org/drawingml/2006/table">
            <a:tbl>
              <a:tblPr firstRow="1" bandRow="1">
                <a:tableStyleId>{9975B6F4-979A-466F-8289-2D0180AD8A8F}</a:tableStyleId>
              </a:tblPr>
              <a:tblGrid>
                <a:gridCol w="1844631"/>
                <a:gridCol w="237152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TxPacket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</a:rPr>
                        <a:t>trasmits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 the packet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RxPacket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receives the packet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TxRxPacket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transmits &amp; receives the packet</a:t>
                      </a:r>
                      <a:endParaRPr lang="en-US" altLang="ko-K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Ping()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ping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BroadcastPing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ping all connected </a:t>
                      </a: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</a:rPr>
                        <a:t>Dynamixels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Action()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commands ‘Run’ the </a:t>
                      </a: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</a:rPr>
                        <a:t>Regwritten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RegWrite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writes the packets</a:t>
                      </a:r>
                    </a:p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wait for the ‘Action’ command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Reboot()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Reboots </a:t>
                      </a: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</a:rPr>
                        <a:t>Dynamixel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FactoryReset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resets all </a:t>
                      </a: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</a:rPr>
                        <a:t>Dynamixel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 settings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Read functions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functions for Reading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Write functions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functions for Writing</a:t>
                      </a:r>
                      <a:endParaRPr lang="en-US" altLang="ko-K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SyncRead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functions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functions for </a:t>
                      </a: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</a:rPr>
                        <a:t>SyncRead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SyncWrite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functions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functions for </a:t>
                      </a: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</a:rPr>
                        <a:t>SyncWrite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BulkRead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functions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functions for </a:t>
                      </a: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</a:rPr>
                        <a:t>BulkRead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BulkWrite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 functions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functions for </a:t>
                      </a:r>
                      <a:r>
                        <a:rPr lang="en-US" altLang="ko-KR" sz="1200" dirty="0" err="1" smtClean="0">
                          <a:solidFill>
                            <a:schemeClr val="tx1"/>
                          </a:solidFill>
                        </a:rPr>
                        <a:t>BulkWrite</a:t>
                      </a:r>
                      <a:endParaRPr lang="en-US" altLang="ko-K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851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SDK Structure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Methods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75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187624" y="1484784"/>
            <a:ext cx="0" cy="4789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 flipH="1">
            <a:off x="1187624" y="3761848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flipH="1">
            <a:off x="1191359" y="3254299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flipH="1">
            <a:off x="1187624" y="2744870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 flipH="1">
            <a:off x="1191359" y="2207982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 flipH="1">
            <a:off x="1187624" y="1705187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 flipH="1">
            <a:off x="1191359" y="6273890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 flipH="1">
            <a:off x="1195094" y="5787242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 flipH="1">
            <a:off x="1191359" y="5269121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 flipH="1">
            <a:off x="1195094" y="4768966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 flipH="1">
            <a:off x="1191359" y="4298736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그룹 92"/>
          <p:cNvGrpSpPr/>
          <p:nvPr/>
        </p:nvGrpSpPr>
        <p:grpSpPr>
          <a:xfrm>
            <a:off x="2142735" y="1556792"/>
            <a:ext cx="2461583" cy="4827289"/>
            <a:chOff x="2142735" y="1556792"/>
            <a:chExt cx="2461583" cy="4827289"/>
          </a:xfrm>
        </p:grpSpPr>
        <p:sp>
          <p:nvSpPr>
            <p:cNvPr id="94" name="직사각형 93"/>
            <p:cNvSpPr/>
            <p:nvPr/>
          </p:nvSpPr>
          <p:spPr>
            <a:xfrm>
              <a:off x="2142735" y="1556792"/>
              <a:ext cx="1578281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5" name="직사각형 94"/>
            <p:cNvSpPr/>
            <p:nvPr/>
          </p:nvSpPr>
          <p:spPr>
            <a:xfrm>
              <a:off x="2142735" y="2059587"/>
              <a:ext cx="1981056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PortHandlerLinux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2142736" y="2596475"/>
              <a:ext cx="214123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PortHandlerWindows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2142735" y="3110658"/>
              <a:ext cx="1578281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PacketHandler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2142736" y="3613453"/>
              <a:ext cx="2381496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>
                  <a:solidFill>
                    <a:schemeClr val="tx1"/>
                  </a:solidFill>
                  <a:latin typeface="Consolas" panose="020B0609020204030204" pitchFamily="49" charset="0"/>
                </a:rPr>
                <a:t>Protocol1PacketHandler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2142735" y="4150341"/>
              <a:ext cx="2461583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Protocol2PacketHandler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2142736" y="4620571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GroupSyncRead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2142735" y="6087291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GroupBulkWrite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102" name="직사각형 101"/>
            <p:cNvSpPr/>
            <p:nvPr/>
          </p:nvSpPr>
          <p:spPr>
            <a:xfrm>
              <a:off x="2142736" y="5120726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GroupBulkRead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103" name="직사각형 102"/>
            <p:cNvSpPr/>
            <p:nvPr/>
          </p:nvSpPr>
          <p:spPr>
            <a:xfrm>
              <a:off x="2142735" y="5620124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GroupSyncWrite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</p:grpSp>
      <p:sp>
        <p:nvSpPr>
          <p:cNvPr id="34" name="직사각형 33"/>
          <p:cNvSpPr/>
          <p:nvPr/>
        </p:nvSpPr>
        <p:spPr>
          <a:xfrm>
            <a:off x="2142736" y="1556793"/>
            <a:ext cx="2357256" cy="2890338"/>
          </a:xfrm>
          <a:prstGeom prst="rect">
            <a:avLst/>
          </a:prstGeom>
          <a:solidFill>
            <a:srgbClr val="FFFFFF">
              <a:alpha val="81176"/>
            </a:srgbClr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2169238" y="5620123"/>
            <a:ext cx="2357256" cy="844043"/>
          </a:xfrm>
          <a:prstGeom prst="rect">
            <a:avLst/>
          </a:prstGeom>
          <a:solidFill>
            <a:srgbClr val="FFFFFF">
              <a:alpha val="81176"/>
            </a:srgbClr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graphicFrame>
        <p:nvGraphicFramePr>
          <p:cNvPr id="43" name="표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726198"/>
              </p:ext>
            </p:extLst>
          </p:nvPr>
        </p:nvGraphicFramePr>
        <p:xfrm>
          <a:off x="4716016" y="1058437"/>
          <a:ext cx="4320480" cy="2595880"/>
        </p:xfrm>
        <a:graphic>
          <a:graphicData uri="http://schemas.openxmlformats.org/drawingml/2006/table">
            <a:tbl>
              <a:tblPr firstRow="1" bandRow="1">
                <a:tableStyleId>{9975B6F4-979A-466F-8289-2D0180AD8A8F}</a:tableStyleId>
              </a:tblPr>
              <a:tblGrid>
                <a:gridCol w="1506342"/>
                <a:gridCol w="2814138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AddParam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adds parameter to the packet</a:t>
                      </a:r>
                      <a:endParaRPr lang="en-US" altLang="ko-K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RemoveParam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removes parameter to the packet</a:t>
                      </a:r>
                      <a:endParaRPr lang="en-US" altLang="ko-K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ClearParam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clears parameter to the packet</a:t>
                      </a:r>
                      <a:endParaRPr lang="en-US" altLang="ko-K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TxPacket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transmits the packet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RxPacket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receives the packet</a:t>
                      </a:r>
                      <a:endParaRPr lang="en-US" altLang="ko-K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TxRxPacket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transmits &amp; receives the packet</a:t>
                      </a:r>
                      <a:endParaRPr lang="en-US" altLang="ko-K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GetData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gets read data</a:t>
                      </a:r>
                      <a:endParaRPr lang="en-US" altLang="ko-K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934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SDK Structure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</a:t>
            </a:r>
            <a:r>
              <a:rPr lang="en-US" altLang="ko-KR" dirty="0" smtClean="0"/>
              <a:t>. Methods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76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187624" y="1484784"/>
            <a:ext cx="0" cy="4789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 flipH="1">
            <a:off x="1187624" y="3761848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flipH="1">
            <a:off x="1191359" y="3254299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flipH="1">
            <a:off x="1187624" y="2744870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 flipH="1">
            <a:off x="1191359" y="2207982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 flipH="1">
            <a:off x="1187624" y="1705187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 flipH="1">
            <a:off x="1191359" y="6273890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 flipH="1">
            <a:off x="1195094" y="5787242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 flipH="1">
            <a:off x="1191359" y="5269121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 flipH="1">
            <a:off x="1195094" y="4768966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 flipH="1">
            <a:off x="1191359" y="4298736"/>
            <a:ext cx="8557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그룹 87"/>
          <p:cNvGrpSpPr/>
          <p:nvPr/>
        </p:nvGrpSpPr>
        <p:grpSpPr>
          <a:xfrm>
            <a:off x="2142735" y="1556792"/>
            <a:ext cx="2461583" cy="4827289"/>
            <a:chOff x="2142735" y="1556792"/>
            <a:chExt cx="2461583" cy="4827289"/>
          </a:xfrm>
        </p:grpSpPr>
        <p:sp>
          <p:nvSpPr>
            <p:cNvPr id="89" name="직사각형 88"/>
            <p:cNvSpPr/>
            <p:nvPr/>
          </p:nvSpPr>
          <p:spPr>
            <a:xfrm>
              <a:off x="2142735" y="1556792"/>
              <a:ext cx="1578281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2142735" y="2059587"/>
              <a:ext cx="1981056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PortHandlerLinux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2142736" y="2596475"/>
              <a:ext cx="214123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PortHandlerWindows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2142735" y="3110658"/>
              <a:ext cx="1578281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PacketHandler</a:t>
              </a:r>
              <a:endParaRPr lang="en-US" altLang="ko-KR" dirty="0" smtClean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2142736" y="3613453"/>
              <a:ext cx="2381496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>
                  <a:solidFill>
                    <a:schemeClr val="tx1"/>
                  </a:solidFill>
                  <a:latin typeface="Consolas" panose="020B0609020204030204" pitchFamily="49" charset="0"/>
                </a:rPr>
                <a:t>Protocol1PacketHandler</a:t>
              </a:r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2142735" y="4150341"/>
              <a:ext cx="2461583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Protocol2PacketHandler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5" name="직사각형 94"/>
            <p:cNvSpPr/>
            <p:nvPr/>
          </p:nvSpPr>
          <p:spPr>
            <a:xfrm>
              <a:off x="2142736" y="4620571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GroupSyncRead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2142735" y="6087291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GroupBulkWrite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2142736" y="5120726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GroupBulkRead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2142735" y="5620124"/>
              <a:ext cx="1820882" cy="296790"/>
            </a:xfrm>
            <a:prstGeom prst="rect">
              <a:avLst/>
            </a:prstGeom>
            <a:noFill/>
            <a:ln w="6350">
              <a:noFill/>
            </a:ln>
            <a:effectLst/>
            <a:scene3d>
              <a:camera prst="orthographicFront"/>
              <a:lightRig rig="threePt" dir="t"/>
            </a:scene3d>
            <a:sp3d extrusionH="177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 smtClean="0">
                  <a:solidFill>
                    <a:schemeClr val="tx1"/>
                  </a:solidFill>
                  <a:latin typeface="Consolas" panose="020B0609020204030204" pitchFamily="49" charset="0"/>
                </a:rPr>
                <a:t>GroupSyncWrite</a:t>
              </a:r>
              <a:endParaRPr lang="en-US" altLang="ko-KR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</p:txBody>
        </p:sp>
      </p:grpSp>
      <p:sp>
        <p:nvSpPr>
          <p:cNvPr id="34" name="직사각형 33"/>
          <p:cNvSpPr/>
          <p:nvPr/>
        </p:nvSpPr>
        <p:spPr>
          <a:xfrm>
            <a:off x="2142736" y="1556792"/>
            <a:ext cx="2357256" cy="3960439"/>
          </a:xfrm>
          <a:prstGeom prst="rect">
            <a:avLst/>
          </a:prstGeom>
          <a:solidFill>
            <a:srgbClr val="FFFFFF">
              <a:alpha val="81176"/>
            </a:srgbClr>
          </a:solidFill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990832"/>
              </p:ext>
            </p:extLst>
          </p:nvPr>
        </p:nvGraphicFramePr>
        <p:xfrm>
          <a:off x="4716016" y="1132487"/>
          <a:ext cx="4320480" cy="1854200"/>
        </p:xfrm>
        <a:graphic>
          <a:graphicData uri="http://schemas.openxmlformats.org/drawingml/2006/table">
            <a:tbl>
              <a:tblPr firstRow="1" bandRow="1">
                <a:tableStyleId>{9975B6F4-979A-466F-8289-2D0180AD8A8F}</a:tableStyleId>
              </a:tblPr>
              <a:tblGrid>
                <a:gridCol w="1506342"/>
                <a:gridCol w="2814138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AddParam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adds parameter to the packet</a:t>
                      </a:r>
                      <a:endParaRPr lang="en-US" altLang="ko-K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ChangeParam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removes parameter to the packet</a:t>
                      </a:r>
                      <a:endParaRPr lang="en-US" altLang="ko-K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ChangeParam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changes parameter of the packet</a:t>
                      </a:r>
                      <a:endParaRPr lang="en-US" altLang="ko-K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ClearParam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clears parameter of the packet</a:t>
                      </a:r>
                      <a:endParaRPr lang="en-US" altLang="ko-K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err="1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TxPacket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transmits the packet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795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dirty="0" smtClean="0"/>
              <a:t>Information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>
                <a:solidFill>
                  <a:schemeClr val="tx1"/>
                </a:solidFill>
              </a:rPr>
              <a:t>For the details, please visit ROBOTIS support page</a:t>
            </a:r>
          </a:p>
          <a:p>
            <a:r>
              <a:rPr lang="en-US" altLang="ko-KR" sz="2400" dirty="0" smtClean="0">
                <a:solidFill>
                  <a:schemeClr val="tx1"/>
                </a:solidFill>
              </a:rPr>
              <a:t>	: </a:t>
            </a:r>
            <a:r>
              <a:rPr lang="en-US" altLang="ko-KR" sz="2400" dirty="0" smtClean="0">
                <a:solidFill>
                  <a:schemeClr val="tx1"/>
                </a:solidFill>
                <a:hlinkClick r:id="rId2"/>
              </a:rPr>
              <a:t>support.robotis.com/</a:t>
            </a:r>
            <a:r>
              <a:rPr lang="en-US" altLang="ko-KR" sz="2400" dirty="0" err="1" smtClean="0">
                <a:solidFill>
                  <a:schemeClr val="tx1"/>
                </a:solidFill>
                <a:hlinkClick r:id="rId2"/>
              </a:rPr>
              <a:t>en</a:t>
            </a:r>
            <a:r>
              <a:rPr lang="en-US" altLang="ko-KR" sz="2400" dirty="0" smtClean="0">
                <a:solidFill>
                  <a:schemeClr val="tx1"/>
                </a:solidFill>
                <a:hlinkClick r:id="rId2"/>
              </a:rPr>
              <a:t>/</a:t>
            </a:r>
            <a:endParaRPr lang="en-US" altLang="ko-KR" sz="2400" dirty="0" smtClean="0">
              <a:solidFill>
                <a:schemeClr val="tx1"/>
              </a:solidFill>
            </a:endParaRPr>
          </a:p>
          <a:p>
            <a:endParaRPr lang="en-US" altLang="ko-KR" sz="2400" dirty="0" smtClean="0">
              <a:solidFill>
                <a:schemeClr val="tx1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77</a:t>
            </a:fld>
            <a:endParaRPr lang="ko-KR" sz="1400" b="0" i="0" u="none" strike="noStrike" cap="none" baseline="0" dirty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3075" name="Picture 3" descr="C:\Users\Platform\Desktop\e-manu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7846219" cy="4126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직선 화살표 연결선 5"/>
          <p:cNvCxnSpPr/>
          <p:nvPr/>
        </p:nvCxnSpPr>
        <p:spPr>
          <a:xfrm flipH="1" flipV="1">
            <a:off x="3851920" y="4005064"/>
            <a:ext cx="1198426" cy="11886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순서도: 처리 7"/>
          <p:cNvSpPr/>
          <p:nvPr/>
        </p:nvSpPr>
        <p:spPr>
          <a:xfrm>
            <a:off x="2699792" y="3835648"/>
            <a:ext cx="1080120" cy="432048"/>
          </a:xfrm>
          <a:prstGeom prst="flowChartProcess">
            <a:avLst/>
          </a:prstGeom>
          <a:noFill/>
          <a:ln w="28575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cxnSp>
        <p:nvCxnSpPr>
          <p:cNvPr id="13" name="직선 화살표 연결선 12"/>
          <p:cNvCxnSpPr/>
          <p:nvPr/>
        </p:nvCxnSpPr>
        <p:spPr>
          <a:xfrm flipH="1">
            <a:off x="3851920" y="5013176"/>
            <a:ext cx="1198426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순서도: 처리 13"/>
          <p:cNvSpPr/>
          <p:nvPr/>
        </p:nvSpPr>
        <p:spPr>
          <a:xfrm>
            <a:off x="2699792" y="5310832"/>
            <a:ext cx="1080120" cy="219226"/>
          </a:xfrm>
          <a:prstGeom prst="flowChartProcess">
            <a:avLst/>
          </a:prstGeom>
          <a:noFill/>
          <a:ln w="28575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01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108" y="102837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8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2054" name="Picture 6" descr="C:\Users\Platform\Desktop\tutorial\IMG_33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47891" y="1376771"/>
            <a:ext cx="3672408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Platform\Desktop\tutorial\IMG_33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791" y="3504355"/>
            <a:ext cx="2875857" cy="215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직사각형 31"/>
          <p:cNvSpPr/>
          <p:nvPr/>
        </p:nvSpPr>
        <p:spPr>
          <a:xfrm>
            <a:off x="2849334" y="108710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setting</a:t>
            </a:r>
          </a:p>
        </p:txBody>
      </p:sp>
      <p:sp>
        <p:nvSpPr>
          <p:cNvPr id="34" name="설명선 1 33"/>
          <p:cNvSpPr/>
          <p:nvPr/>
        </p:nvSpPr>
        <p:spPr>
          <a:xfrm>
            <a:off x="7003020" y="5363155"/>
            <a:ext cx="823629" cy="385963"/>
          </a:xfrm>
          <a:prstGeom prst="borderCallout1">
            <a:avLst>
              <a:gd name="adj1" fmla="val -4718"/>
              <a:gd name="adj2" fmla="val 42762"/>
              <a:gd name="adj3" fmla="val -229461"/>
              <a:gd name="adj4" fmla="val 22035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RS485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5460194" y="3106217"/>
            <a:ext cx="1118225" cy="436235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Windows</a:t>
            </a:r>
          </a:p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Desktop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7" name="오른쪽 화살표 6"/>
          <p:cNvSpPr/>
          <p:nvPr/>
        </p:nvSpPr>
        <p:spPr>
          <a:xfrm>
            <a:off x="4587036" y="3144315"/>
            <a:ext cx="726873" cy="360040"/>
          </a:xfrm>
          <a:prstGeom prst="right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55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Environment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4108" y="1028370"/>
            <a:ext cx="8229600" cy="5328592"/>
          </a:xfrm>
        </p:spPr>
        <p:txBody>
          <a:bodyPr>
            <a:normAutofit/>
          </a:bodyPr>
          <a:lstStyle/>
          <a:p>
            <a:r>
              <a:rPr lang="en-US" altLang="ko-KR" dirty="0"/>
              <a:t>1.   H/W Settings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 Black"/>
              <a:buNone/>
            </a:pPr>
            <a:fld id="{00000000-1234-1234-1234-123412341234}" type="slidenum">
              <a:rPr lang="en-US" altLang="ko-KR" sz="1400" b="0" i="0" u="none" strike="noStrike" cap="none" baseline="0" smtClean="0">
                <a:solidFill>
                  <a:srgbClr val="888888"/>
                </a:solidFill>
                <a:latin typeface="Arial Black"/>
                <a:ea typeface="Arial Black"/>
                <a:cs typeface="Arial Black"/>
                <a:sym typeface="Arial Black"/>
              </a:rPr>
              <a:t>9</a:t>
            </a:fld>
            <a:endParaRPr lang="ko-KR" sz="1400" b="0" i="0" u="none" strike="noStrike" cap="none" baseline="0">
              <a:solidFill>
                <a:srgbClr val="888888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39552" y="157493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1. Click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Dynamiel</a:t>
            </a:r>
            <a:r>
              <a:rPr lang="en-US" altLang="ko-KR" sz="2000" dirty="0" smtClean="0">
                <a:solidFill>
                  <a:schemeClr val="tx1"/>
                </a:solidFill>
              </a:rPr>
              <a:t> Wizard</a:t>
            </a:r>
          </a:p>
        </p:txBody>
      </p:sp>
      <p:pic>
        <p:nvPicPr>
          <p:cNvPr id="4098" name="Picture 2" descr="C:\Users\Platform\Desktop\tutorial\wizard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780929"/>
            <a:ext cx="818808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2051721" y="4365105"/>
            <a:ext cx="1512168" cy="57606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995935" y="2924946"/>
            <a:ext cx="972879" cy="28803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980801" y="2924946"/>
            <a:ext cx="239271" cy="28803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sp>
        <p:nvSpPr>
          <p:cNvPr id="16" name="설명선 1 15"/>
          <p:cNvSpPr/>
          <p:nvPr/>
        </p:nvSpPr>
        <p:spPr>
          <a:xfrm>
            <a:off x="3612585" y="5423760"/>
            <a:ext cx="373269" cy="385963"/>
          </a:xfrm>
          <a:prstGeom prst="borderCallout1">
            <a:avLst>
              <a:gd name="adj1" fmla="val -4718"/>
              <a:gd name="adj2" fmla="val 42762"/>
              <a:gd name="adj3" fmla="val -126649"/>
              <a:gd name="adj4" fmla="val -19564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1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7" name="설명선 1 16"/>
          <p:cNvSpPr/>
          <p:nvPr/>
        </p:nvSpPr>
        <p:spPr>
          <a:xfrm>
            <a:off x="4138254" y="3645025"/>
            <a:ext cx="373269" cy="385963"/>
          </a:xfrm>
          <a:prstGeom prst="borderCallout1">
            <a:avLst>
              <a:gd name="adj1" fmla="val -4718"/>
              <a:gd name="adj2" fmla="val 42762"/>
              <a:gd name="adj3" fmla="val -113239"/>
              <a:gd name="adj4" fmla="val 91366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8" name="설명선 1 17"/>
          <p:cNvSpPr/>
          <p:nvPr/>
        </p:nvSpPr>
        <p:spPr>
          <a:xfrm>
            <a:off x="4752020" y="3649867"/>
            <a:ext cx="373269" cy="385963"/>
          </a:xfrm>
          <a:prstGeom prst="borderCallout1">
            <a:avLst>
              <a:gd name="adj1" fmla="val -4718"/>
              <a:gd name="adj2" fmla="val 42762"/>
              <a:gd name="adj3" fmla="val -113239"/>
              <a:gd name="adj4" fmla="val 91366"/>
            </a:avLst>
          </a:prstGeom>
          <a:solidFill>
            <a:srgbClr val="FFFF00"/>
          </a:solidFill>
          <a:ln w="5715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3</a:t>
            </a:r>
            <a:endParaRPr lang="en-US" altLang="ko-KR" b="1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1" y="1875733"/>
            <a:ext cx="8604449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>
                <a:solidFill>
                  <a:schemeClr val="tx1"/>
                </a:solidFill>
              </a:rPr>
              <a:t>2</a:t>
            </a:r>
            <a:r>
              <a:rPr lang="en-US" altLang="ko-KR" sz="2000" dirty="0" smtClean="0">
                <a:solidFill>
                  <a:schemeClr val="tx1"/>
                </a:solidFill>
              </a:rPr>
              <a:t>. Select the port connected with USB2DXL (check this in device manager)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539550" y="2176528"/>
            <a:ext cx="8604449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3. Connect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2849334" y="1087108"/>
            <a:ext cx="3729085" cy="296790"/>
          </a:xfrm>
          <a:prstGeom prst="rect">
            <a:avLst/>
          </a:prstGeom>
          <a:noFill/>
          <a:ln w="6350">
            <a:noFill/>
          </a:ln>
          <a:effectLst/>
          <a:scene3d>
            <a:camera prst="orthographicFront"/>
            <a:lightRig rig="threePt" dir="t"/>
          </a:scene3d>
          <a:sp3d extrusionH="177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000" dirty="0" smtClean="0">
                <a:solidFill>
                  <a:schemeClr val="tx1"/>
                </a:solidFill>
              </a:rPr>
              <a:t>- </a:t>
            </a:r>
            <a:r>
              <a:rPr lang="en-US" altLang="ko-KR" sz="2000" dirty="0" err="1" smtClean="0">
                <a:solidFill>
                  <a:schemeClr val="tx1"/>
                </a:solidFill>
              </a:rPr>
              <a:t>Dynamixel</a:t>
            </a:r>
            <a:r>
              <a:rPr lang="en-US" altLang="ko-KR" sz="2000" dirty="0" smtClean="0">
                <a:solidFill>
                  <a:schemeClr val="tx1"/>
                </a:solidFill>
              </a:rPr>
              <a:t> setting</a:t>
            </a:r>
          </a:p>
        </p:txBody>
      </p:sp>
    </p:spTree>
    <p:extLst>
      <p:ext uri="{BB962C8B-B14F-4D97-AF65-F5344CB8AC3E}">
        <p14:creationId xmlns:p14="http://schemas.microsoft.com/office/powerpoint/2010/main" val="311495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[IREX2015]Workshop_THORMANG_rev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클래식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6350">
          <a:solidFill>
            <a:schemeClr val="tx1"/>
          </a:solidFill>
        </a:ln>
        <a:effectLst/>
        <a:scene3d>
          <a:camera prst="orthographicFront"/>
          <a:lightRig rig="threePt" dir="t"/>
        </a:scene3d>
        <a:sp3d extrusionH="177800"/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marL="168275" indent="-168275">
          <a:lnSpc>
            <a:spcPct val="120000"/>
          </a:lnSpc>
          <a:buFont typeface="Wingdings" pitchFamily="2" charset="2"/>
          <a:buChar char="§"/>
          <a:defRPr sz="1400" b="1" dirty="0" smtClean="0">
            <a:solidFill>
              <a:srgbClr val="4747FF"/>
            </a:solidFill>
            <a:latin typeface="HY울릉도B" pitchFamily="18" charset="-127"/>
            <a:ea typeface="HY울릉도B" pitchFamily="18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13404</TotalTime>
  <Words>4674</Words>
  <Application>Microsoft Office PowerPoint</Application>
  <PresentationFormat>화면 슬라이드 쇼(4:3)</PresentationFormat>
  <Paragraphs>1141</Paragraphs>
  <Slides>77</Slides>
  <Notes>70</Notes>
  <HiddenSlides>0</HiddenSlides>
  <MMClips>8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77</vt:i4>
      </vt:variant>
    </vt:vector>
  </HeadingPairs>
  <TitlesOfParts>
    <vt:vector size="89" baseType="lpstr">
      <vt:lpstr>굴림</vt:lpstr>
      <vt:lpstr>Arial</vt:lpstr>
      <vt:lpstr>Consolas</vt:lpstr>
      <vt:lpstr>돋움</vt:lpstr>
      <vt:lpstr>HY동녘B</vt:lpstr>
      <vt:lpstr>HY헤드라인M</vt:lpstr>
      <vt:lpstr>맑은 고딕</vt:lpstr>
      <vt:lpstr>Wingdings</vt:lpstr>
      <vt:lpstr>HY헤드라인B</vt:lpstr>
      <vt:lpstr>Arial Black</vt:lpstr>
      <vt:lpstr>ＭＳ Ｐゴシック</vt:lpstr>
      <vt:lpstr>[IREX2015]Workshop_THORMANG_rev0</vt:lpstr>
      <vt:lpstr>Dynamixel SDK</vt:lpstr>
      <vt:lpstr>Contents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Environment</vt:lpstr>
      <vt:lpstr>About Dynamixel SDK</vt:lpstr>
      <vt:lpstr>About Dynamixel SDK</vt:lpstr>
      <vt:lpstr>About Dynamixel SDK</vt:lpstr>
      <vt:lpstr>About Dynamixel SDK</vt:lpstr>
      <vt:lpstr>About Dynamixel SDK</vt:lpstr>
      <vt:lpstr>Example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SDK Structure</vt:lpstr>
      <vt:lpstr>SDK Structure</vt:lpstr>
      <vt:lpstr>SDK Structure</vt:lpstr>
      <vt:lpstr>SDK Structure</vt:lpstr>
      <vt:lpstr>SDK Structure</vt:lpstr>
      <vt:lpstr>SDK Structure</vt:lpstr>
      <vt:lpstr>SDK Structure</vt:lpstr>
      <vt:lpstr>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ROBOTIS OP2 Humanoid with ROS</dc:title>
  <dc:creator>HJSONG</dc:creator>
  <cp:lastModifiedBy>zerom</cp:lastModifiedBy>
  <cp:revision>619</cp:revision>
  <dcterms:modified xsi:type="dcterms:W3CDTF">2016-03-08T11:12:02Z</dcterms:modified>
</cp:coreProperties>
</file>